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8" r:id="rId4"/>
    <p:sldId id="269" r:id="rId5"/>
    <p:sldId id="287" r:id="rId6"/>
    <p:sldId id="264" r:id="rId7"/>
    <p:sldId id="267" r:id="rId8"/>
    <p:sldId id="270" r:id="rId9"/>
    <p:sldId id="261" r:id="rId10"/>
    <p:sldId id="262" r:id="rId11"/>
    <p:sldId id="263" r:id="rId12"/>
    <p:sldId id="286" r:id="rId13"/>
    <p:sldId id="266" r:id="rId14"/>
    <p:sldId id="265" r:id="rId15"/>
    <p:sldId id="272" r:id="rId16"/>
    <p:sldId id="273" r:id="rId17"/>
    <p:sldId id="288" r:id="rId18"/>
    <p:sldId id="276" r:id="rId19"/>
    <p:sldId id="274" r:id="rId20"/>
    <p:sldId id="293" r:id="rId21"/>
    <p:sldId id="294" r:id="rId22"/>
    <p:sldId id="275" r:id="rId23"/>
    <p:sldId id="277" r:id="rId24"/>
    <p:sldId id="279" r:id="rId25"/>
    <p:sldId id="278" r:id="rId26"/>
    <p:sldId id="280" r:id="rId27"/>
    <p:sldId id="281" r:id="rId28"/>
    <p:sldId id="282" r:id="rId29"/>
    <p:sldId id="289" r:id="rId30"/>
    <p:sldId id="283" r:id="rId31"/>
    <p:sldId id="295" r:id="rId32"/>
    <p:sldId id="296" r:id="rId33"/>
    <p:sldId id="285" r:id="rId34"/>
    <p:sldId id="291" r:id="rId35"/>
    <p:sldId id="292" r:id="rId36"/>
    <p:sldId id="297"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sel DAVRAN" initials="AD" lastIdx="1" clrIdx="0">
    <p:extLst>
      <p:ext uri="{19B8F6BF-5375-455C-9EA6-DF929625EA0E}">
        <p15:presenceInfo xmlns:p15="http://schemas.microsoft.com/office/powerpoint/2012/main" xmlns="" userId="145be20b794b18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19T12:57:13.822" idx="1">
    <p:pos x="10" y="10"/>
    <p:text/>
    <p:extLst>
      <p:ext uri="{C676402C-5697-4E1C-873F-D02D1690AC5C}">
        <p15:threadingInfo xmlns:p15="http://schemas.microsoft.com/office/powerpoint/2012/main" xmlns=""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DB27A2D-CCF1-47EB-9CF0-A90BBD9D252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83D17313-8BDA-4182-804C-99636CDAFE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1E92FADB-3938-4858-9681-2364ACF584C9}"/>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5" name="Alt Bilgi Yer Tutucusu 4">
            <a:extLst>
              <a:ext uri="{FF2B5EF4-FFF2-40B4-BE49-F238E27FC236}">
                <a16:creationId xmlns:a16="http://schemas.microsoft.com/office/drawing/2014/main" xmlns="" id="{DE40F949-5927-4BF7-AF6C-A25AB63424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D6419A51-8107-4317-9E0F-C847A157E0B4}"/>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310982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5C2098A-93E5-42CB-94A6-F7871E20248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0E85A864-E0DA-49B3-92B0-D819DBBEF65D}"/>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076B7F71-F138-41BC-8393-E6497F0D4842}"/>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5" name="Alt Bilgi Yer Tutucusu 4">
            <a:extLst>
              <a:ext uri="{FF2B5EF4-FFF2-40B4-BE49-F238E27FC236}">
                <a16:creationId xmlns:a16="http://schemas.microsoft.com/office/drawing/2014/main" xmlns="" id="{B76F50A1-99D5-4C82-BDC7-A7C867C2877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60E4624-E4C4-4881-A416-452AC49EA8C8}"/>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225340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253A9ED0-136C-4843-8468-1798775AEF5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FD41A02B-E23E-4835-8405-6D8704CB670D}"/>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E17FA73-0364-43F7-AC7B-76F1E37C5B15}"/>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5" name="Alt Bilgi Yer Tutucusu 4">
            <a:extLst>
              <a:ext uri="{FF2B5EF4-FFF2-40B4-BE49-F238E27FC236}">
                <a16:creationId xmlns:a16="http://schemas.microsoft.com/office/drawing/2014/main" xmlns="" id="{EE8EEBC6-D312-44BE-BA9A-7BD002502B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23E1865-3046-4F73-B28E-B240B6B342F1}"/>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145468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7E032AD-6FFF-4D2E-B1C4-82F0D86CB7B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C9BB7C3-E561-440A-8556-B57D1559B02C}"/>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37CF42D-E9DB-4F21-9B7C-344C14E3B0D9}"/>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5" name="Alt Bilgi Yer Tutucusu 4">
            <a:extLst>
              <a:ext uri="{FF2B5EF4-FFF2-40B4-BE49-F238E27FC236}">
                <a16:creationId xmlns:a16="http://schemas.microsoft.com/office/drawing/2014/main" xmlns="" id="{AF4D9D7A-C524-4C6F-8AC0-8D6B636389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13F29B5E-B993-486F-81CA-DA2AAE0B24CB}"/>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26604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976820C-C138-4E33-A7FF-A79B96619FD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D895C2F-D02A-499D-9BB1-FE316F426B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xmlns="" id="{D6672B44-CE13-44F8-8AF6-36432BCAFFAC}"/>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5" name="Alt Bilgi Yer Tutucusu 4">
            <a:extLst>
              <a:ext uri="{FF2B5EF4-FFF2-40B4-BE49-F238E27FC236}">
                <a16:creationId xmlns:a16="http://schemas.microsoft.com/office/drawing/2014/main" xmlns="" id="{4F8D9B41-E1F6-4498-8202-8DE02BE503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6162E8A-E4E1-47E3-8B55-657CA8B5072B}"/>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415679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944DD89-54E6-4FCF-A6F6-EDD46E8D85C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18CC53C-C568-4727-86D5-8E8085259A3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E3653393-EF17-44F0-9EFE-05DC8076504F}"/>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7478B33B-59BC-4058-BA08-A71DABC5C5AB}"/>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6" name="Alt Bilgi Yer Tutucusu 5">
            <a:extLst>
              <a:ext uri="{FF2B5EF4-FFF2-40B4-BE49-F238E27FC236}">
                <a16:creationId xmlns:a16="http://schemas.microsoft.com/office/drawing/2014/main" xmlns="" id="{1E092350-5B4C-4F43-97BF-968C714A229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9413B560-D22E-42E7-8C94-244C02FA8999}"/>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168895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D300EA4-CAA0-4C4C-95FC-3022DE079B7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F0D6740-9890-461F-825A-9FA56016F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xmlns="" id="{2F794AFC-7E53-4F0C-A398-F3BFCA6B908F}"/>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A34CA506-2B64-42FA-AB1F-E253A2969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xmlns="" id="{213C0A4A-2B24-4224-8835-F43148FAA264}"/>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327ACAED-E620-4CEF-9F15-11DD5EEA3A6C}"/>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8" name="Alt Bilgi Yer Tutucusu 7">
            <a:extLst>
              <a:ext uri="{FF2B5EF4-FFF2-40B4-BE49-F238E27FC236}">
                <a16:creationId xmlns:a16="http://schemas.microsoft.com/office/drawing/2014/main" xmlns="" id="{4A29D377-69BB-4636-B11A-74D0C6D1684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407FFA3E-EFB4-4048-B2BB-9196D86C3A5A}"/>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29336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FCF6BA5-02EB-4E82-9A11-1F88AD9E5C7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E52D8D82-C872-4FAF-99C2-DCDA77A47F2D}"/>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4" name="Alt Bilgi Yer Tutucusu 3">
            <a:extLst>
              <a:ext uri="{FF2B5EF4-FFF2-40B4-BE49-F238E27FC236}">
                <a16:creationId xmlns:a16="http://schemas.microsoft.com/office/drawing/2014/main" xmlns="" id="{F7FF61C3-4158-438D-A4B5-831327C65F3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1B816AB4-0F4B-4FC2-816D-64EC8F8CC2E3}"/>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162784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12A0AEBD-2E4A-4830-A2C3-927748B236B6}"/>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3" name="Alt Bilgi Yer Tutucusu 2">
            <a:extLst>
              <a:ext uri="{FF2B5EF4-FFF2-40B4-BE49-F238E27FC236}">
                <a16:creationId xmlns:a16="http://schemas.microsoft.com/office/drawing/2014/main" xmlns="" id="{BE84BC68-BE4C-428A-A16B-31672399998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490D0220-C268-4AFD-9F40-A6C53EB3243A}"/>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373497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090514B-6690-4FFA-9E1D-83E1955B91F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4C906A5-5A9D-4638-A970-A49FA62C2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A4DA6F8D-FD82-4625-8A92-62B9B495D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E611A674-C9A6-4ADD-AE8E-215480694D4B}"/>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6" name="Alt Bilgi Yer Tutucusu 5">
            <a:extLst>
              <a:ext uri="{FF2B5EF4-FFF2-40B4-BE49-F238E27FC236}">
                <a16:creationId xmlns:a16="http://schemas.microsoft.com/office/drawing/2014/main" xmlns="" id="{F0C54CAE-A4FD-40B3-9E43-903B10439AF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12B72F0F-ABE4-4E6B-A169-44D128F98FFA}"/>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260480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44FA662-C5A6-421D-B95B-81D4B781331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24858790-7522-43BC-8811-385BFA933A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8139A70D-55C1-4528-98E1-5D268F59E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93577BD9-BD4A-4AB3-B7F0-B371C7DB534F}"/>
              </a:ext>
            </a:extLst>
          </p:cNvPr>
          <p:cNvSpPr>
            <a:spLocks noGrp="1"/>
          </p:cNvSpPr>
          <p:nvPr>
            <p:ph type="dt" sz="half" idx="10"/>
          </p:nvPr>
        </p:nvSpPr>
        <p:spPr/>
        <p:txBody>
          <a:bodyPr/>
          <a:lstStyle/>
          <a:p>
            <a:fld id="{E7ACE176-C5AC-419C-B434-D9823CDA2D6A}" type="datetimeFigureOut">
              <a:rPr lang="tr-TR" smtClean="0"/>
              <a:pPr/>
              <a:t>28.12.2018</a:t>
            </a:fld>
            <a:endParaRPr lang="tr-TR"/>
          </a:p>
        </p:txBody>
      </p:sp>
      <p:sp>
        <p:nvSpPr>
          <p:cNvPr id="6" name="Alt Bilgi Yer Tutucusu 5">
            <a:extLst>
              <a:ext uri="{FF2B5EF4-FFF2-40B4-BE49-F238E27FC236}">
                <a16:creationId xmlns:a16="http://schemas.microsoft.com/office/drawing/2014/main" xmlns="" id="{FE437AB7-AB1C-473D-9B7A-7CA3C7FAD56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5A3142FC-B5C8-47D2-A8F6-400665BBF59A}"/>
              </a:ext>
            </a:extLst>
          </p:cNvPr>
          <p:cNvSpPr>
            <a:spLocks noGrp="1"/>
          </p:cNvSpPr>
          <p:nvPr>
            <p:ph type="sldNum" sz="quarter" idx="12"/>
          </p:nvPr>
        </p:nvSpPr>
        <p:spPr/>
        <p:txBody>
          <a:body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55285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12FD7CEC-48D2-4AAF-8C9F-FD43F43756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D908BB1B-1703-456D-8CE3-EA272D3B0B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58CB959-61E4-4743-807B-7F7A88B3B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CE176-C5AC-419C-B434-D9823CDA2D6A}" type="datetimeFigureOut">
              <a:rPr lang="tr-TR" smtClean="0"/>
              <a:pPr/>
              <a:t>28.12.2018</a:t>
            </a:fld>
            <a:endParaRPr lang="tr-TR"/>
          </a:p>
        </p:txBody>
      </p:sp>
      <p:sp>
        <p:nvSpPr>
          <p:cNvPr id="5" name="Alt Bilgi Yer Tutucusu 4">
            <a:extLst>
              <a:ext uri="{FF2B5EF4-FFF2-40B4-BE49-F238E27FC236}">
                <a16:creationId xmlns:a16="http://schemas.microsoft.com/office/drawing/2014/main" xmlns="" id="{9EDC8D98-85B7-4460-9694-A84AA790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321BE974-0E94-439D-9FA9-A9B0FB76B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EF88E-5469-4443-BC93-F959D1FDCEB1}" type="slidenum">
              <a:rPr lang="tr-TR" smtClean="0"/>
              <a:pPr/>
              <a:t>‹#›</a:t>
            </a:fld>
            <a:endParaRPr lang="tr-TR"/>
          </a:p>
        </p:txBody>
      </p:sp>
    </p:spTree>
    <p:extLst>
      <p:ext uri="{BB962C8B-B14F-4D97-AF65-F5344CB8AC3E}">
        <p14:creationId xmlns:p14="http://schemas.microsoft.com/office/powerpoint/2010/main" xmlns="" val="1882030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aberler.com/adapazari/" TargetMode="External"/><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hyperlink" Target="https://www.haberler.com/milli-egitim-mudurlug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xmlns="" id="{4A376043-31BA-43F1-9574-5BEB5E4C249B}"/>
              </a:ext>
            </a:extLst>
          </p:cNvPr>
          <p:cNvSpPr>
            <a:spLocks noGrp="1"/>
          </p:cNvSpPr>
          <p:nvPr>
            <p:ph type="ctrTitle"/>
          </p:nvPr>
        </p:nvSpPr>
        <p:spPr>
          <a:xfrm>
            <a:off x="472652" y="334296"/>
            <a:ext cx="4805996" cy="3873799"/>
          </a:xfrm>
        </p:spPr>
        <p:txBody>
          <a:bodyPr anchor="t">
            <a:normAutofit fontScale="90000"/>
          </a:bodyPr>
          <a:lstStyle/>
          <a:p>
            <a:pPr algn="l"/>
            <a:r>
              <a:rPr lang="tr-TR" sz="3600" dirty="0">
                <a:solidFill>
                  <a:srgbClr val="000000"/>
                </a:solidFill>
                <a:latin typeface="Elephant" panose="02020904090505020303" pitchFamily="18" charset="0"/>
              </a:rPr>
              <a:t>Okulun sosyal çevresi, komşu okullar, muhtarlık, cami, üniversiteler/fakülteler, müftülükler, sivil toplum kuruluşları, yerel yönetimler vb. resmi ve özel kurum ve kuruluşlarla işbirliği ve bu kapsamda yapılabilecek çalışmaların kapsamı ve uygulanması üzerine müzakereler</a:t>
            </a:r>
            <a:r>
              <a:rPr lang="tr-TR" sz="1100" dirty="0">
                <a:solidFill>
                  <a:srgbClr val="000000"/>
                </a:solidFill>
                <a:latin typeface="Elephant" panose="02020904090505020303" pitchFamily="18" charset="0"/>
              </a:rPr>
              <a:t/>
            </a:r>
            <a:br>
              <a:rPr lang="tr-TR" sz="1100" dirty="0">
                <a:solidFill>
                  <a:srgbClr val="000000"/>
                </a:solidFill>
                <a:latin typeface="Elephant" panose="02020904090505020303" pitchFamily="18" charset="0"/>
              </a:rPr>
            </a:br>
            <a:endParaRPr lang="tr-TR" sz="1100" dirty="0">
              <a:solidFill>
                <a:srgbClr val="000000"/>
              </a:solidFill>
              <a:latin typeface="Elephant" panose="02020904090505020303" pitchFamily="18" charset="0"/>
            </a:endParaRPr>
          </a:p>
        </p:txBody>
      </p:sp>
      <p:sp>
        <p:nvSpPr>
          <p:cNvPr id="13"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a:extLst>
              <a:ext uri="{FF2B5EF4-FFF2-40B4-BE49-F238E27FC236}">
                <a16:creationId xmlns:a16="http://schemas.microsoft.com/office/drawing/2014/main" xmlns="" id="{C9A395EC-ADEB-4F4E-985C-21C4DFFA656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09770" y="2722629"/>
            <a:ext cx="4141760" cy="2327142"/>
          </a:xfrm>
          <a:prstGeom prst="rect">
            <a:avLst/>
          </a:prstGeom>
        </p:spPr>
      </p:pic>
    </p:spTree>
    <p:extLst>
      <p:ext uri="{BB962C8B-B14F-4D97-AF65-F5344CB8AC3E}">
        <p14:creationId xmlns:p14="http://schemas.microsoft.com/office/powerpoint/2010/main" xmlns="" val="257734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BDEF72-25A8-48FE-8F4F-447D8542C4FC}"/>
              </a:ext>
            </a:extLst>
          </p:cNvPr>
          <p:cNvSpPr>
            <a:spLocks noGrp="1"/>
          </p:cNvSpPr>
          <p:nvPr>
            <p:ph type="title"/>
          </p:nvPr>
        </p:nvSpPr>
        <p:spPr/>
        <p:txBody>
          <a:bodyPr>
            <a:normAutofit/>
          </a:bodyPr>
          <a:lstStyle/>
          <a:p>
            <a:r>
              <a:rPr lang="tr-TR" sz="2800" dirty="0">
                <a:solidFill>
                  <a:srgbClr val="FF0000"/>
                </a:solidFill>
                <a:latin typeface="Algerian" panose="04020705040A02060702" pitchFamily="82" charset="0"/>
              </a:rPr>
              <a:t>İLÇEMİZDE İMAM HATİP ORTAOKULU –  İMAM HATİP LİSESİ</a:t>
            </a:r>
          </a:p>
        </p:txBody>
      </p:sp>
      <p:sp>
        <p:nvSpPr>
          <p:cNvPr id="3" name="İçerik Yer Tutucusu 2">
            <a:extLst>
              <a:ext uri="{FF2B5EF4-FFF2-40B4-BE49-F238E27FC236}">
                <a16:creationId xmlns:a16="http://schemas.microsoft.com/office/drawing/2014/main" xmlns="" id="{3A76315A-F60E-4D08-BF41-4398BD6F66CB}"/>
              </a:ext>
            </a:extLst>
          </p:cNvPr>
          <p:cNvSpPr>
            <a:spLocks noGrp="1"/>
          </p:cNvSpPr>
          <p:nvPr>
            <p:ph sz="half" idx="1"/>
          </p:nvPr>
        </p:nvSpPr>
        <p:spPr/>
        <p:txBody>
          <a:bodyPr/>
          <a:lstStyle/>
          <a:p>
            <a:r>
              <a:rPr lang="tr-TR" b="1" dirty="0">
                <a:solidFill>
                  <a:schemeClr val="accent5"/>
                </a:solidFill>
                <a:latin typeface="Algerian" panose="04020705040A02060702" pitchFamily="82" charset="0"/>
              </a:rPr>
              <a:t>İMAM HATİP ORTAOKULU</a:t>
            </a:r>
          </a:p>
          <a:p>
            <a:r>
              <a:rPr lang="tr-TR" dirty="0"/>
              <a:t>İMAM HATİP ORTAOKULU OKUL SAYISI:5</a:t>
            </a:r>
          </a:p>
          <a:p>
            <a:r>
              <a:rPr lang="tr-TR" dirty="0"/>
              <a:t>ÖĞRENCİ SAYISI:806</a:t>
            </a:r>
          </a:p>
          <a:p>
            <a:endParaRPr lang="tr-TR" dirty="0"/>
          </a:p>
          <a:p>
            <a:endParaRPr lang="tr-TR" dirty="0"/>
          </a:p>
          <a:p>
            <a:endParaRPr lang="tr-TR" dirty="0"/>
          </a:p>
          <a:p>
            <a:endParaRPr lang="tr-TR" dirty="0"/>
          </a:p>
        </p:txBody>
      </p:sp>
      <p:sp>
        <p:nvSpPr>
          <p:cNvPr id="7" name="İçerik Yer Tutucusu 6">
            <a:extLst>
              <a:ext uri="{FF2B5EF4-FFF2-40B4-BE49-F238E27FC236}">
                <a16:creationId xmlns:a16="http://schemas.microsoft.com/office/drawing/2014/main" xmlns="" id="{F6802A71-7329-4F68-9CB4-14008717F893}"/>
              </a:ext>
            </a:extLst>
          </p:cNvPr>
          <p:cNvSpPr>
            <a:spLocks noGrp="1"/>
          </p:cNvSpPr>
          <p:nvPr>
            <p:ph sz="half" idx="2"/>
          </p:nvPr>
        </p:nvSpPr>
        <p:spPr/>
        <p:txBody>
          <a:bodyPr/>
          <a:lstStyle/>
          <a:p>
            <a:pPr marL="0" indent="0">
              <a:buNone/>
            </a:pPr>
            <a:r>
              <a:rPr lang="tr-TR" dirty="0">
                <a:solidFill>
                  <a:srgbClr val="7030A0"/>
                </a:solidFill>
                <a:latin typeface="Algerian" panose="04020705040A02060702" pitchFamily="82" charset="0"/>
              </a:rPr>
              <a:t>İMAM HATİP LİSESİ</a:t>
            </a:r>
          </a:p>
          <a:p>
            <a:pPr>
              <a:buFont typeface="Wingdings" panose="05000000000000000000" pitchFamily="2" charset="2"/>
              <a:buChar char="v"/>
            </a:pPr>
            <a:r>
              <a:rPr lang="tr-TR" dirty="0"/>
              <a:t>İMAM HATİP LİSESİ OKUL SAYISI:3</a:t>
            </a:r>
          </a:p>
          <a:p>
            <a:pPr>
              <a:buFont typeface="Wingdings" panose="05000000000000000000" pitchFamily="2" charset="2"/>
              <a:buChar char="v"/>
            </a:pPr>
            <a:r>
              <a:rPr lang="tr-TR" dirty="0"/>
              <a:t>ÖĞRENCİ SAYISI:395</a:t>
            </a:r>
          </a:p>
          <a:p>
            <a:pPr>
              <a:buFont typeface="Wingdings" panose="05000000000000000000" pitchFamily="2" charset="2"/>
              <a:buChar char="v"/>
            </a:pPr>
            <a:endParaRPr lang="tr-TR" b="1" dirty="0"/>
          </a:p>
          <a:p>
            <a:pPr>
              <a:buFont typeface="Wingdings" panose="05000000000000000000" pitchFamily="2" charset="2"/>
              <a:buChar char="v"/>
            </a:pPr>
            <a:endParaRPr lang="tr-TR" dirty="0"/>
          </a:p>
          <a:p>
            <a:pPr>
              <a:buFont typeface="Wingdings" panose="05000000000000000000" pitchFamily="2" charset="2"/>
              <a:buChar char="v"/>
            </a:pPr>
            <a:endParaRPr lang="tr-TR" b="1" dirty="0"/>
          </a:p>
          <a:p>
            <a:pPr marL="0" indent="0">
              <a:buNone/>
            </a:pPr>
            <a:endParaRPr lang="tr-TR" dirty="0"/>
          </a:p>
          <a:p>
            <a:endParaRPr lang="tr-TR" dirty="0"/>
          </a:p>
        </p:txBody>
      </p:sp>
    </p:spTree>
    <p:extLst>
      <p:ext uri="{BB962C8B-B14F-4D97-AF65-F5344CB8AC3E}">
        <p14:creationId xmlns:p14="http://schemas.microsoft.com/office/powerpoint/2010/main" xmlns="" val="6726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down)">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down)">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96B66082-562E-458E-A4B0-2169C10E1EA7}"/>
              </a:ext>
            </a:extLst>
          </p:cNvPr>
          <p:cNvSpPr>
            <a:spLocks noGrp="1"/>
          </p:cNvSpPr>
          <p:nvPr>
            <p:ph type="title"/>
          </p:nvPr>
        </p:nvSpPr>
        <p:spPr>
          <a:xfrm>
            <a:off x="960100" y="978102"/>
            <a:ext cx="10588434" cy="1062644"/>
          </a:xfrm>
        </p:spPr>
        <p:txBody>
          <a:bodyPr anchor="b">
            <a:normAutofit/>
          </a:bodyPr>
          <a:lstStyle/>
          <a:p>
            <a:r>
              <a:rPr lang="tr-TR" sz="3400"/>
              <a:t> </a:t>
            </a:r>
            <a:r>
              <a:rPr lang="tr-TR" sz="3400">
                <a:highlight>
                  <a:srgbClr val="C0C0C0"/>
                </a:highlight>
                <a:latin typeface="Algerian" panose="04020705040A02060702" pitchFamily="82" charset="0"/>
              </a:rPr>
              <a:t>KOMŞU OKULLARLA YAPILACAK PROJENİN AMAÇLARI</a:t>
            </a:r>
          </a:p>
        </p:txBody>
      </p:sp>
      <p:cxnSp>
        <p:nvCxnSpPr>
          <p:cNvPr id="11" name="Straight Connector 10">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xmlns="" id="{91DC4E35-B221-4C9F-86DE-153AAA8BD44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3206" y="2811104"/>
            <a:ext cx="2928114" cy="2928114"/>
          </a:xfrm>
          <a:prstGeom prst="rect">
            <a:avLst/>
          </a:prstGeom>
        </p:spPr>
      </p:pic>
      <p:sp>
        <p:nvSpPr>
          <p:cNvPr id="6" name="İçerik Yer Tutucusu 5">
            <a:extLst>
              <a:ext uri="{FF2B5EF4-FFF2-40B4-BE49-F238E27FC236}">
                <a16:creationId xmlns:a16="http://schemas.microsoft.com/office/drawing/2014/main" xmlns="" id="{EAEAFB33-0F42-4ACE-9794-E7FD5639B1CF}"/>
              </a:ext>
            </a:extLst>
          </p:cNvPr>
          <p:cNvSpPr>
            <a:spLocks noGrp="1"/>
          </p:cNvSpPr>
          <p:nvPr>
            <p:ph idx="1"/>
          </p:nvPr>
        </p:nvSpPr>
        <p:spPr>
          <a:xfrm>
            <a:off x="4955354" y="2518117"/>
            <a:ext cx="6282169" cy="3685735"/>
          </a:xfrm>
        </p:spPr>
        <p:txBody>
          <a:bodyPr>
            <a:normAutofit/>
          </a:bodyPr>
          <a:lstStyle/>
          <a:p>
            <a:pPr>
              <a:buFont typeface="Wingdings" panose="05000000000000000000" pitchFamily="2" charset="2"/>
              <a:buChar char="§"/>
            </a:pPr>
            <a:r>
              <a:rPr lang="tr-TR" sz="2200" dirty="0"/>
              <a:t> Yönetici, öğretmen ve öğrencilerin çevreleriyle güçlü iletişim-etkileşim içinde olmasını sağlayacak çalışmalar gerçekleştirmek.</a:t>
            </a:r>
          </a:p>
          <a:p>
            <a:pPr>
              <a:buFont typeface="Wingdings" panose="05000000000000000000" pitchFamily="2" charset="2"/>
              <a:buChar char="§"/>
            </a:pPr>
            <a:r>
              <a:rPr lang="tr-TR" sz="2200" dirty="0"/>
              <a:t>Okullar ile çevrelerindeki konut ve iş yerleri arasında komşuluk ahlakı, kültürü ve hukukunu tesis etmek, yaşatmak ve geliştirmek.</a:t>
            </a:r>
          </a:p>
          <a:p>
            <a:pPr>
              <a:buFont typeface="Wingdings" panose="05000000000000000000" pitchFamily="2" charset="2"/>
              <a:buChar char="§"/>
            </a:pPr>
            <a:r>
              <a:rPr lang="tr-TR" sz="2200" dirty="0"/>
              <a:t>Okulların tanıtımına katkı sağlamak, komşuların okula yönelik bilgilerini ve </a:t>
            </a:r>
            <a:r>
              <a:rPr lang="tr-TR" sz="2200" dirty="0" err="1"/>
              <a:t>farkındalıklarını</a:t>
            </a:r>
            <a:r>
              <a:rPr lang="tr-TR" sz="2200" dirty="0"/>
              <a:t> artırmak.</a:t>
            </a:r>
          </a:p>
        </p:txBody>
      </p:sp>
    </p:spTree>
    <p:extLst>
      <p:ext uri="{BB962C8B-B14F-4D97-AF65-F5344CB8AC3E}">
        <p14:creationId xmlns:p14="http://schemas.microsoft.com/office/powerpoint/2010/main" xmlns="" val="368534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xmlns="" id="{88358E68-6BDF-4138-B327-C459A148B6B4}"/>
              </a:ext>
            </a:extLst>
          </p:cNvPr>
          <p:cNvSpPr>
            <a:spLocks noGrp="1"/>
          </p:cNvSpPr>
          <p:nvPr>
            <p:ph type="title"/>
          </p:nvPr>
        </p:nvSpPr>
        <p:spPr>
          <a:xfrm>
            <a:off x="7859437" y="957695"/>
            <a:ext cx="3494362" cy="4930246"/>
          </a:xfrm>
        </p:spPr>
        <p:txBody>
          <a:bodyPr>
            <a:normAutofit/>
          </a:bodyPr>
          <a:lstStyle/>
          <a:p>
            <a:pPr algn="r"/>
            <a:r>
              <a:rPr lang="tr-TR" sz="2800" dirty="0">
                <a:solidFill>
                  <a:schemeClr val="accent1"/>
                </a:solidFill>
                <a:highlight>
                  <a:srgbClr val="C0C0C0"/>
                </a:highlight>
                <a:latin typeface="Algerian" panose="04020705040A02060702" pitchFamily="82" charset="0"/>
              </a:rPr>
              <a:t>KOMŞU OKULLARLA YAPILABİLİNECEK ÇALIŞMALAR</a:t>
            </a:r>
          </a:p>
        </p:txBody>
      </p:sp>
      <p:sp>
        <p:nvSpPr>
          <p:cNvPr id="3" name="İçerik Yer Tutucusu 2">
            <a:extLst>
              <a:ext uri="{FF2B5EF4-FFF2-40B4-BE49-F238E27FC236}">
                <a16:creationId xmlns:a16="http://schemas.microsoft.com/office/drawing/2014/main" xmlns="" id="{33A867CE-E9E6-4A3B-9AA3-BA85AA6DE283}"/>
              </a:ext>
            </a:extLst>
          </p:cNvPr>
          <p:cNvSpPr>
            <a:spLocks noGrp="1"/>
          </p:cNvSpPr>
          <p:nvPr>
            <p:ph idx="1"/>
          </p:nvPr>
        </p:nvSpPr>
        <p:spPr>
          <a:xfrm>
            <a:off x="857266" y="963877"/>
            <a:ext cx="6377769" cy="4930246"/>
          </a:xfrm>
        </p:spPr>
        <p:txBody>
          <a:bodyPr anchor="ctr">
            <a:normAutofit/>
          </a:bodyPr>
          <a:lstStyle/>
          <a:p>
            <a:pPr>
              <a:buFont typeface="Wingdings" panose="05000000000000000000" pitchFamily="2" charset="2"/>
              <a:buChar char="v"/>
            </a:pPr>
            <a:r>
              <a:rPr lang="tr-TR" sz="2400" dirty="0"/>
              <a:t>İki okul arasında ortak proje</a:t>
            </a:r>
          </a:p>
          <a:p>
            <a:pPr>
              <a:buFont typeface="Wingdings" panose="05000000000000000000" pitchFamily="2" charset="2"/>
              <a:buChar char="v"/>
            </a:pPr>
            <a:r>
              <a:rPr lang="tr-TR" sz="2400" dirty="0"/>
              <a:t>Bütün İmam Hatip Ortaokulu ve İmam Hatip Liselerini kapsayan tek bir proje</a:t>
            </a:r>
          </a:p>
          <a:p>
            <a:pPr>
              <a:buFont typeface="Wingdings" panose="05000000000000000000" pitchFamily="2" charset="2"/>
              <a:buChar char="v"/>
            </a:pPr>
            <a:r>
              <a:rPr lang="tr-TR" sz="2400" dirty="0"/>
              <a:t>Yarışmalar</a:t>
            </a:r>
          </a:p>
          <a:p>
            <a:pPr>
              <a:buFont typeface="Wingdings" panose="05000000000000000000" pitchFamily="2" charset="2"/>
              <a:buChar char="v"/>
            </a:pPr>
            <a:r>
              <a:rPr lang="tr-TR" sz="2400" dirty="0"/>
              <a:t>Deneme sınavları</a:t>
            </a:r>
          </a:p>
          <a:p>
            <a:pPr>
              <a:buFont typeface="Wingdings" panose="05000000000000000000" pitchFamily="2" charset="2"/>
              <a:buChar char="v"/>
            </a:pPr>
            <a:endParaRPr lang="tr-TR" sz="2400" dirty="0"/>
          </a:p>
          <a:p>
            <a:pPr>
              <a:buFont typeface="Wingdings" panose="05000000000000000000" pitchFamily="2" charset="2"/>
              <a:buChar char="v"/>
            </a:pPr>
            <a:endParaRPr lang="tr-TR" sz="2400" dirty="0"/>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48571"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0718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BE7A164-67B1-4FF3-A57D-C9534D189031}"/>
              </a:ext>
            </a:extLst>
          </p:cNvPr>
          <p:cNvSpPr>
            <a:spLocks noGrp="1"/>
          </p:cNvSpPr>
          <p:nvPr>
            <p:ph type="title"/>
          </p:nvPr>
        </p:nvSpPr>
        <p:spPr>
          <a:xfrm>
            <a:off x="838200" y="1289357"/>
            <a:ext cx="10515600" cy="3607107"/>
          </a:xfrm>
        </p:spPr>
        <p:txBody>
          <a:bodyPr/>
          <a:lstStyle/>
          <a:p>
            <a:r>
              <a:rPr lang="tr-TR" dirty="0">
                <a:latin typeface="Algerian" panose="04020705040A02060702" pitchFamily="82" charset="0"/>
              </a:rPr>
              <a:t>                     ÖRNEK PROJELER</a:t>
            </a:r>
          </a:p>
        </p:txBody>
      </p:sp>
    </p:spTree>
    <p:extLst>
      <p:ext uri="{BB962C8B-B14F-4D97-AF65-F5344CB8AC3E}">
        <p14:creationId xmlns:p14="http://schemas.microsoft.com/office/powerpoint/2010/main" xmlns="" val="363903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DBAF17B3-3D82-4A9D-A6D7-4D1CA1A2DAF4}"/>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3100"/>
              <a:t/>
            </a:r>
            <a:br>
              <a:rPr lang="en-US" sz="3100"/>
            </a:br>
            <a:r>
              <a:rPr lang="en-US" sz="3100"/>
              <a:t>Mutlu Duvarlar, Mutlu Okullar</a:t>
            </a:r>
            <a:br>
              <a:rPr lang="en-US" sz="3100"/>
            </a:br>
            <a:endParaRPr lang="en-US" sz="3100"/>
          </a:p>
        </p:txBody>
      </p:sp>
      <p:cxnSp>
        <p:nvCxnSpPr>
          <p:cNvPr id="14" name="Straight Arrow Connector 13">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İçerik Yer Tutucusu 5">
            <a:extLst>
              <a:ext uri="{FF2B5EF4-FFF2-40B4-BE49-F238E27FC236}">
                <a16:creationId xmlns:a16="http://schemas.microsoft.com/office/drawing/2014/main" xmlns="" id="{882D7A0B-86E1-4746-AD60-FABFEC4290CB}"/>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a:r>
              <a:rPr lang="en-US" sz="1700" b="1"/>
              <a:t>Suriyeli ve Ürdünlü Öğrenciler Amman'daki Okul Duvarlarını Birlikte Boyadı</a:t>
            </a:r>
          </a:p>
          <a:p>
            <a:endParaRPr lang="en-US" sz="1700"/>
          </a:p>
          <a:p>
            <a:pPr marL="0"/>
            <a:r>
              <a:rPr lang="en-US" sz="1700"/>
              <a:t>3 Ağustos 2017 tarihinde, Ürdün Amman'ın güney endüstri bölgesi olan Sahab'da çok sayıda Suriyeli ve Ürdünlü aile, çocukları tarafından yapılan duvar boyama projesinin kapanış seremonisi için bir araya geldi. “Arqam Bin Abi Al Arqam” devlet okulunun 8 ile 13 yaş arası öğrencileri, hayatları ve bir arada yaşamaları için önemli konulara dikkat çekmek için bir hafta boyunca işbirliğine dayalı sanatı kullanarak sonuçları ailelerine ve yerel halka gururla gösterdi.</a:t>
            </a:r>
          </a:p>
        </p:txBody>
      </p:sp>
      <p:pic>
        <p:nvPicPr>
          <p:cNvPr id="9" name="İçerik Yer Tutucusu 8">
            <a:extLst>
              <a:ext uri="{FF2B5EF4-FFF2-40B4-BE49-F238E27FC236}">
                <a16:creationId xmlns:a16="http://schemas.microsoft.com/office/drawing/2014/main" xmlns="" id="{8D516763-5430-4AF6-A156-37C90F50CCEA}"/>
              </a:ext>
            </a:extLst>
          </p:cNvPr>
          <p:cNvPicPr>
            <a:picLocks noGrp="1" noChangeAspect="1"/>
          </p:cNvPicPr>
          <p:nvPr>
            <p:ph sz="half" idx="2"/>
          </p:nvPr>
        </p:nvPicPr>
        <p:blipFill rotWithShape="1">
          <a:blip r:embed="rId2">
            <a:extLst>
              <a:ext uri="{28A0092B-C50C-407E-A947-70E740481C1C}">
                <a14:useLocalDpi xmlns:a14="http://schemas.microsoft.com/office/drawing/2010/main" xmlns="" val="0"/>
              </a:ext>
            </a:extLst>
          </a:blip>
          <a:srcRect l="8979" r="2198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95756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558F58E-93BA-44A3-BCDA-585AFF2E4F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xmlns="" id="{1ACC7A7E-20EB-452E-9C03-0A5F935DDCDE}"/>
              </a:ext>
            </a:extLst>
          </p:cNvPr>
          <p:cNvSpPr>
            <a:spLocks noGrp="1"/>
          </p:cNvSpPr>
          <p:nvPr>
            <p:ph type="title"/>
          </p:nvPr>
        </p:nvSpPr>
        <p:spPr>
          <a:xfrm>
            <a:off x="655320" y="2671011"/>
            <a:ext cx="5257803" cy="2427120"/>
          </a:xfrm>
        </p:spPr>
        <p:txBody>
          <a:bodyPr vert="horz" lIns="91440" tIns="45720" rIns="91440" bIns="45720" rtlCol="0" anchor="t">
            <a:normAutofit/>
          </a:bodyPr>
          <a:lstStyle/>
          <a:p>
            <a:r>
              <a:rPr lang="en-US" sz="5600" dirty="0">
                <a:highlight>
                  <a:srgbClr val="C0C0C0"/>
                </a:highlight>
              </a:rPr>
              <a:t>           ÜNİVERSİTE VE FAKÜLTELER</a:t>
            </a:r>
          </a:p>
        </p:txBody>
      </p:sp>
      <p:cxnSp>
        <p:nvCxnSpPr>
          <p:cNvPr id="11" name="Straight Arrow Connector 10">
            <a:extLst>
              <a:ext uri="{FF2B5EF4-FFF2-40B4-BE49-F238E27FC236}">
                <a16:creationId xmlns:a16="http://schemas.microsoft.com/office/drawing/2014/main" xmlns="" id="{BCD0BBC1-A7D4-445D-98AC-95A6A45D8E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Resim 3">
            <a:extLst>
              <a:ext uri="{FF2B5EF4-FFF2-40B4-BE49-F238E27FC236}">
                <a16:creationId xmlns:a16="http://schemas.microsoft.com/office/drawing/2014/main" xmlns="" id="{38327F19-DF09-4220-9A11-6967179ECA0A}"/>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3025" r="35475"/>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extLst>
      <p:ext uri="{BB962C8B-B14F-4D97-AF65-F5344CB8AC3E}">
        <p14:creationId xmlns:p14="http://schemas.microsoft.com/office/powerpoint/2010/main" xmlns="" val="10799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82D3AB20-F149-41A0-AF05-28DECC7F01F6}"/>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2598"/>
          <a:stretch/>
        </p:blipFill>
        <p:spPr>
          <a:xfrm>
            <a:off x="-1" y="10"/>
            <a:ext cx="12192000" cy="6857990"/>
          </a:xfrm>
          <a:prstGeom prst="rect">
            <a:avLst/>
          </a:prstGeom>
        </p:spPr>
      </p:pic>
      <p:sp>
        <p:nvSpPr>
          <p:cNvPr id="14"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 name="Straight Connector 1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İçerik Yer Tutucusu 5">
            <a:extLst>
              <a:ext uri="{FF2B5EF4-FFF2-40B4-BE49-F238E27FC236}">
                <a16:creationId xmlns:a16="http://schemas.microsoft.com/office/drawing/2014/main" xmlns="" id="{44153562-4738-4974-8482-F79A819305E6}"/>
              </a:ext>
            </a:extLst>
          </p:cNvPr>
          <p:cNvSpPr>
            <a:spLocks noGrp="1"/>
          </p:cNvSpPr>
          <p:nvPr>
            <p:ph idx="1"/>
          </p:nvPr>
        </p:nvSpPr>
        <p:spPr>
          <a:xfrm>
            <a:off x="525516" y="3417573"/>
            <a:ext cx="4593021" cy="2619839"/>
          </a:xfrm>
        </p:spPr>
        <p:txBody>
          <a:bodyPr anchor="ctr">
            <a:normAutofit/>
          </a:bodyPr>
          <a:lstStyle/>
          <a:p>
            <a:pPr marL="0" indent="0">
              <a:buNone/>
            </a:pPr>
            <a:r>
              <a:rPr lang="tr-TR" sz="1800" b="1" dirty="0">
                <a:latin typeface="MV Boli" panose="02000500030200090000" pitchFamily="2" charset="0"/>
                <a:cs typeface="MV Boli" panose="02000500030200090000" pitchFamily="2" charset="0"/>
              </a:rPr>
              <a:t>Üniversiteler yüksek düzeyde eğitim, öğretim, bilimsel araştırmalar ve yayın yapan fakülte, enstitü, yüksekokul ve benzeri birim ve bölümlerden oluşan, bilimsel özerkliği ve kamu tüzelkişiliği bulunan öğretim kurumu.</a:t>
            </a:r>
          </a:p>
          <a:p>
            <a:pPr marL="0" indent="0">
              <a:buNone/>
            </a:pPr>
            <a:endParaRPr lang="tr-TR" sz="1800" dirty="0"/>
          </a:p>
        </p:txBody>
      </p:sp>
    </p:spTree>
    <p:extLst>
      <p:ext uri="{BB962C8B-B14F-4D97-AF65-F5344CB8AC3E}">
        <p14:creationId xmlns:p14="http://schemas.microsoft.com/office/powerpoint/2010/main" xmlns="" val="389450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Resim 3">
            <a:extLst>
              <a:ext uri="{FF2B5EF4-FFF2-40B4-BE49-F238E27FC236}">
                <a16:creationId xmlns:a16="http://schemas.microsoft.com/office/drawing/2014/main" xmlns="" id="{940BA715-0279-4660-B2B3-9EE1DC9347F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3206" y="2811104"/>
            <a:ext cx="2928114" cy="2928114"/>
          </a:xfrm>
          <a:prstGeom prst="rect">
            <a:avLst/>
          </a:prstGeom>
        </p:spPr>
      </p:pic>
      <p:sp>
        <p:nvSpPr>
          <p:cNvPr id="3" name="İçerik Yer Tutucusu 2">
            <a:extLst>
              <a:ext uri="{FF2B5EF4-FFF2-40B4-BE49-F238E27FC236}">
                <a16:creationId xmlns:a16="http://schemas.microsoft.com/office/drawing/2014/main" xmlns="" id="{B0A2579C-9F29-4ED4-88C1-E8DD6CF600B4}"/>
              </a:ext>
            </a:extLst>
          </p:cNvPr>
          <p:cNvSpPr>
            <a:spLocks noGrp="1"/>
          </p:cNvSpPr>
          <p:nvPr>
            <p:ph idx="1"/>
          </p:nvPr>
        </p:nvSpPr>
        <p:spPr>
          <a:xfrm>
            <a:off x="4955354" y="2682433"/>
            <a:ext cx="6282169" cy="3215749"/>
          </a:xfrm>
        </p:spPr>
        <p:txBody>
          <a:bodyPr>
            <a:normAutofit/>
          </a:bodyPr>
          <a:lstStyle/>
          <a:p>
            <a:pPr marL="0" indent="0">
              <a:buNone/>
            </a:pPr>
            <a:r>
              <a:rPr lang="tr-TR" sz="2400" dirty="0"/>
              <a:t>AMAÇ:</a:t>
            </a:r>
          </a:p>
          <a:p>
            <a:pPr>
              <a:buFont typeface="Wingdings" panose="05000000000000000000" pitchFamily="2" charset="2"/>
              <a:buChar char="Ø"/>
            </a:pPr>
            <a:r>
              <a:rPr lang="tr-TR" sz="2400" dirty="0"/>
              <a:t>Öğrencilerin bilimsel ve entelektüel gelişimlerini desteklemek</a:t>
            </a:r>
          </a:p>
          <a:p>
            <a:pPr>
              <a:buFont typeface="Wingdings" panose="05000000000000000000" pitchFamily="2" charset="2"/>
              <a:buChar char="Ø"/>
            </a:pPr>
            <a:r>
              <a:rPr lang="tr-TR" sz="2400" dirty="0"/>
              <a:t>Öğrencilerin kişisel gelişini desteklemek.</a:t>
            </a:r>
          </a:p>
          <a:p>
            <a:pPr>
              <a:buFont typeface="Wingdings" panose="05000000000000000000" pitchFamily="2" charset="2"/>
              <a:buChar char="Ø"/>
            </a:pPr>
            <a:r>
              <a:rPr lang="tr-TR" sz="2400" dirty="0"/>
              <a:t>Okulun ve öğrencilerin birtakım ihtiyaçlarının karşılanmasına destek olmak.</a:t>
            </a:r>
          </a:p>
          <a:p>
            <a:pPr>
              <a:buFont typeface="Wingdings" panose="05000000000000000000" pitchFamily="2" charset="2"/>
              <a:buChar char="ü"/>
            </a:pPr>
            <a:endParaRPr lang="tr-TR" sz="2400" dirty="0"/>
          </a:p>
          <a:p>
            <a:endParaRPr lang="tr-TR" sz="2400" dirty="0"/>
          </a:p>
        </p:txBody>
      </p:sp>
    </p:spTree>
    <p:extLst>
      <p:ext uri="{BB962C8B-B14F-4D97-AF65-F5344CB8AC3E}">
        <p14:creationId xmlns:p14="http://schemas.microsoft.com/office/powerpoint/2010/main" xmlns="" val="233068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D48AAFD-2CCC-47B9-BEAB-A08BF9B07334}"/>
              </a:ext>
            </a:extLst>
          </p:cNvPr>
          <p:cNvSpPr>
            <a:spLocks noGrp="1"/>
          </p:cNvSpPr>
          <p:nvPr>
            <p:ph type="title"/>
          </p:nvPr>
        </p:nvSpPr>
        <p:spPr/>
        <p:txBody>
          <a:bodyPr>
            <a:normAutofit/>
          </a:bodyPr>
          <a:lstStyle/>
          <a:p>
            <a:r>
              <a:rPr lang="tr-TR" sz="2400" dirty="0">
                <a:highlight>
                  <a:srgbClr val="C0C0C0"/>
                </a:highlight>
                <a:latin typeface="Algerian" panose="04020705040A02060702" pitchFamily="82" charset="0"/>
              </a:rPr>
              <a:t>        Üniversite ve Fakültelerle </a:t>
            </a:r>
            <a:r>
              <a:rPr lang="tr-TR" sz="2400" dirty="0" err="1">
                <a:highlight>
                  <a:srgbClr val="C0C0C0"/>
                </a:highlight>
                <a:latin typeface="Algerian" panose="04020705040A02060702" pitchFamily="82" charset="0"/>
              </a:rPr>
              <a:t>Yapılabilinecek</a:t>
            </a:r>
            <a:r>
              <a:rPr lang="tr-TR" sz="2400" dirty="0">
                <a:highlight>
                  <a:srgbClr val="C0C0C0"/>
                </a:highlight>
                <a:latin typeface="Algerian" panose="04020705040A02060702" pitchFamily="82" charset="0"/>
              </a:rPr>
              <a:t> Çalışmalar</a:t>
            </a:r>
          </a:p>
        </p:txBody>
      </p:sp>
      <p:sp>
        <p:nvSpPr>
          <p:cNvPr id="3" name="İçerik Yer Tutucusu 2">
            <a:extLst>
              <a:ext uri="{FF2B5EF4-FFF2-40B4-BE49-F238E27FC236}">
                <a16:creationId xmlns:a16="http://schemas.microsoft.com/office/drawing/2014/main" xmlns="" id="{E58D3D52-2773-4CA0-BD07-8A781A1569D7}"/>
              </a:ext>
            </a:extLst>
          </p:cNvPr>
          <p:cNvSpPr>
            <a:spLocks noGrp="1"/>
          </p:cNvSpPr>
          <p:nvPr>
            <p:ph idx="1"/>
          </p:nvPr>
        </p:nvSpPr>
        <p:spPr/>
        <p:txBody>
          <a:bodyPr>
            <a:normAutofit/>
          </a:bodyPr>
          <a:lstStyle/>
          <a:p>
            <a:endParaRPr lang="tr-TR" dirty="0"/>
          </a:p>
          <a:p>
            <a:r>
              <a:rPr lang="tr-TR" dirty="0"/>
              <a:t> </a:t>
            </a:r>
            <a:r>
              <a:rPr lang="tr-TR" dirty="0">
                <a:solidFill>
                  <a:srgbClr val="FF0000"/>
                </a:solidFill>
              </a:rPr>
              <a:t>Öğrencilerin bilimsel ve entelektüel gelişimlerini desteklemek için bilim, kültür, sanat alanındaki akademisyenlerle öğrenciler buluşturulabilir.</a:t>
            </a:r>
          </a:p>
          <a:p>
            <a:r>
              <a:rPr lang="tr-TR" dirty="0"/>
              <a:t> </a:t>
            </a:r>
            <a:r>
              <a:rPr lang="tr-TR" dirty="0">
                <a:solidFill>
                  <a:schemeClr val="accent6">
                    <a:lumMod val="50000"/>
                  </a:schemeClr>
                </a:solidFill>
              </a:rPr>
              <a:t>Ayrıca üniversitelerin bünyesinde kurulan Toplum Gönülleri ile </a:t>
            </a:r>
            <a:r>
              <a:rPr lang="tr-TR" dirty="0" smtClean="0">
                <a:solidFill>
                  <a:schemeClr val="accent6">
                    <a:lumMod val="50000"/>
                  </a:schemeClr>
                </a:solidFill>
              </a:rPr>
              <a:t>iş </a:t>
            </a:r>
            <a:r>
              <a:rPr lang="tr-TR" dirty="0">
                <a:solidFill>
                  <a:schemeClr val="accent6">
                    <a:lumMod val="50000"/>
                  </a:schemeClr>
                </a:solidFill>
              </a:rPr>
              <a:t>birlikleri yapılarak öğrencilerin sanat, kültür alanında gelişimleri desteklenebilir.</a:t>
            </a:r>
          </a:p>
          <a:p>
            <a:endParaRPr lang="tr-TR" dirty="0"/>
          </a:p>
        </p:txBody>
      </p:sp>
    </p:spTree>
    <p:extLst>
      <p:ext uri="{BB962C8B-B14F-4D97-AF65-F5344CB8AC3E}">
        <p14:creationId xmlns:p14="http://schemas.microsoft.com/office/powerpoint/2010/main" xmlns="" val="13496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0F06E8F-BEF4-43A5-9B97-6E202A761A86}"/>
              </a:ext>
            </a:extLst>
          </p:cNvPr>
          <p:cNvSpPr>
            <a:spLocks noGrp="1"/>
          </p:cNvSpPr>
          <p:nvPr>
            <p:ph idx="1"/>
          </p:nvPr>
        </p:nvSpPr>
        <p:spPr/>
        <p:txBody>
          <a:bodyPr/>
          <a:lstStyle/>
          <a:p>
            <a:endParaRPr lang="tr-TR" dirty="0"/>
          </a:p>
          <a:p>
            <a:endParaRPr lang="tr-TR" dirty="0"/>
          </a:p>
          <a:p>
            <a:endParaRPr lang="tr-TR" dirty="0"/>
          </a:p>
          <a:p>
            <a:pPr marL="0" indent="0">
              <a:buNone/>
            </a:pPr>
            <a:r>
              <a:rPr lang="tr-TR" dirty="0"/>
              <a:t>                                       </a:t>
            </a:r>
            <a:r>
              <a:rPr lang="tr-TR" sz="3200" dirty="0">
                <a:latin typeface="Algerian" panose="04020705040A02060702" pitchFamily="82" charset="0"/>
              </a:rPr>
              <a:t>ÖRNEK UYGULAMALAR</a:t>
            </a:r>
          </a:p>
        </p:txBody>
      </p:sp>
    </p:spTree>
    <p:extLst>
      <p:ext uri="{BB962C8B-B14F-4D97-AF65-F5344CB8AC3E}">
        <p14:creationId xmlns:p14="http://schemas.microsoft.com/office/powerpoint/2010/main" xmlns="" val="304179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BE6093B-FF68-4D0B-AD49-15DD6D99CEAB}"/>
              </a:ext>
            </a:extLst>
          </p:cNvPr>
          <p:cNvSpPr>
            <a:spLocks noGrp="1"/>
          </p:cNvSpPr>
          <p:nvPr>
            <p:ph idx="1"/>
          </p:nvPr>
        </p:nvSpPr>
        <p:spPr/>
        <p:txBody>
          <a:bodyPr/>
          <a:lstStyle/>
          <a:p>
            <a:pPr>
              <a:buFont typeface="Wingdings" panose="05000000000000000000" pitchFamily="2" charset="2"/>
              <a:buChar char="v"/>
            </a:pPr>
            <a:r>
              <a:rPr lang="tr-TR" dirty="0">
                <a:latin typeface="Algerian" panose="04020705040A02060702" pitchFamily="82" charset="0"/>
              </a:rPr>
              <a:t>Okulun Sosyal Çevresi</a:t>
            </a:r>
          </a:p>
          <a:p>
            <a:pPr>
              <a:buFont typeface="Wingdings" panose="05000000000000000000" pitchFamily="2" charset="2"/>
              <a:buChar char="v"/>
            </a:pPr>
            <a:r>
              <a:rPr lang="tr-TR" dirty="0">
                <a:latin typeface="Algerian" panose="04020705040A02060702" pitchFamily="82" charset="0"/>
              </a:rPr>
              <a:t>Komşu Okullar</a:t>
            </a:r>
          </a:p>
          <a:p>
            <a:pPr>
              <a:buFont typeface="Wingdings" panose="05000000000000000000" pitchFamily="2" charset="2"/>
              <a:buChar char="v"/>
            </a:pPr>
            <a:r>
              <a:rPr lang="tr-TR" dirty="0">
                <a:latin typeface="Algerian" panose="04020705040A02060702" pitchFamily="82" charset="0"/>
              </a:rPr>
              <a:t>Muhtarlıklar /Camiler</a:t>
            </a:r>
          </a:p>
          <a:p>
            <a:pPr>
              <a:buFont typeface="Wingdings" panose="05000000000000000000" pitchFamily="2" charset="2"/>
              <a:buChar char="v"/>
            </a:pPr>
            <a:r>
              <a:rPr lang="tr-TR" dirty="0">
                <a:latin typeface="Algerian" panose="04020705040A02060702" pitchFamily="82" charset="0"/>
              </a:rPr>
              <a:t>Üniversite/Fakülteler</a:t>
            </a:r>
          </a:p>
          <a:p>
            <a:pPr>
              <a:buFont typeface="Wingdings" panose="05000000000000000000" pitchFamily="2" charset="2"/>
              <a:buChar char="v"/>
            </a:pPr>
            <a:r>
              <a:rPr lang="tr-TR" dirty="0">
                <a:latin typeface="Algerian" panose="04020705040A02060702" pitchFamily="82" charset="0"/>
              </a:rPr>
              <a:t>Müftülükler</a:t>
            </a:r>
          </a:p>
          <a:p>
            <a:pPr>
              <a:buFont typeface="Wingdings" panose="05000000000000000000" pitchFamily="2" charset="2"/>
              <a:buChar char="v"/>
            </a:pPr>
            <a:r>
              <a:rPr lang="tr-TR" dirty="0">
                <a:latin typeface="Algerian" panose="04020705040A02060702" pitchFamily="82" charset="0"/>
              </a:rPr>
              <a:t>Sivil Toplum Kuruluşları</a:t>
            </a:r>
          </a:p>
          <a:p>
            <a:pPr>
              <a:buFont typeface="Wingdings" panose="05000000000000000000" pitchFamily="2" charset="2"/>
              <a:buChar char="v"/>
            </a:pPr>
            <a:r>
              <a:rPr lang="tr-TR" dirty="0">
                <a:latin typeface="Algerian" panose="04020705040A02060702" pitchFamily="82" charset="0"/>
              </a:rPr>
              <a:t>Yerel Yönetimler</a:t>
            </a:r>
          </a:p>
          <a:p>
            <a:pPr>
              <a:buFont typeface="Wingdings" panose="05000000000000000000" pitchFamily="2" charset="2"/>
              <a:buChar char="v"/>
            </a:pPr>
            <a:endParaRPr lang="tr-TR" dirty="0"/>
          </a:p>
          <a:p>
            <a:pPr>
              <a:buFont typeface="Wingdings" panose="05000000000000000000" pitchFamily="2" charset="2"/>
              <a:buChar char="v"/>
            </a:pPr>
            <a:endParaRPr lang="tr-TR" dirty="0"/>
          </a:p>
          <a:p>
            <a:pPr marL="0" indent="0">
              <a:buNone/>
            </a:pPr>
            <a:endParaRPr lang="tr-TR" dirty="0"/>
          </a:p>
          <a:p>
            <a:pPr>
              <a:buFont typeface="Wingdings" panose="05000000000000000000" pitchFamily="2" charset="2"/>
              <a:buChar char="v"/>
            </a:pPr>
            <a:endParaRPr lang="tr-TR" dirty="0"/>
          </a:p>
          <a:p>
            <a:pPr>
              <a:buFont typeface="Wingdings" panose="05000000000000000000" pitchFamily="2" charset="2"/>
              <a:buChar char="v"/>
            </a:pPr>
            <a:endParaRPr lang="tr-TR" dirty="0"/>
          </a:p>
          <a:p>
            <a:pPr>
              <a:buFont typeface="Wingdings" panose="05000000000000000000" pitchFamily="2" charset="2"/>
              <a:buChar char="v"/>
            </a:pPr>
            <a:endParaRPr lang="tr-TR" dirty="0"/>
          </a:p>
          <a:p>
            <a:pPr>
              <a:buFont typeface="Wingdings" panose="05000000000000000000" pitchFamily="2" charset="2"/>
              <a:buChar char="v"/>
            </a:pPr>
            <a:endParaRPr lang="tr-TR" dirty="0"/>
          </a:p>
          <a:p>
            <a:pPr>
              <a:buFont typeface="Wingdings" panose="05000000000000000000" pitchFamily="2" charset="2"/>
              <a:buChar char="v"/>
            </a:pPr>
            <a:endParaRPr lang="tr-TR" dirty="0"/>
          </a:p>
        </p:txBody>
      </p:sp>
    </p:spTree>
    <p:extLst>
      <p:ext uri="{BB962C8B-B14F-4D97-AF65-F5344CB8AC3E}">
        <p14:creationId xmlns:p14="http://schemas.microsoft.com/office/powerpoint/2010/main" xmlns="" val="426515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ehmet\Desktop\Selçuk Öğrencilerinden, İhtiyaç Sahibi Öğrencilere Kırtasiye Yardımı (2).jpg"/>
          <p:cNvPicPr>
            <a:picLocks noGrp="1" noChangeAspect="1" noChangeArrowheads="1"/>
          </p:cNvPicPr>
          <p:nvPr>
            <p:ph sz="half" idx="1"/>
          </p:nvPr>
        </p:nvPicPr>
        <p:blipFill>
          <a:blip r:embed="rId2"/>
          <a:stretch>
            <a:fillRect/>
          </a:stretch>
        </p:blipFill>
        <p:spPr bwMode="auto">
          <a:xfrm>
            <a:off x="838200" y="956603"/>
            <a:ext cx="5181600" cy="4658072"/>
          </a:xfrm>
          <a:prstGeom prst="rect">
            <a:avLst/>
          </a:prstGeom>
          <a:noFill/>
        </p:spPr>
      </p:pic>
      <p:sp>
        <p:nvSpPr>
          <p:cNvPr id="6" name="5 İçerik Yer Tutucusu"/>
          <p:cNvSpPr>
            <a:spLocks noGrp="1"/>
          </p:cNvSpPr>
          <p:nvPr>
            <p:ph sz="half" idx="2"/>
          </p:nvPr>
        </p:nvSpPr>
        <p:spPr>
          <a:xfrm>
            <a:off x="6172200" y="787791"/>
            <a:ext cx="5181600" cy="5389172"/>
          </a:xfrm>
        </p:spPr>
        <p:txBody>
          <a:bodyPr>
            <a:normAutofit/>
          </a:bodyPr>
          <a:lstStyle/>
          <a:p>
            <a:r>
              <a:rPr lang="tr-TR" sz="3600" dirty="0" smtClean="0"/>
              <a:t>Selçuk Üniversitesi Sosyal </a:t>
            </a:r>
            <a:r>
              <a:rPr lang="tr-TR" sz="3600" dirty="0" err="1" smtClean="0"/>
              <a:t>Farkındalık</a:t>
            </a:r>
            <a:r>
              <a:rPr lang="tr-TR" sz="3600" dirty="0" smtClean="0"/>
              <a:t> Topluluğu tarafından “Çocuklar Okusun Projesi” kapsamında, Konya’nın Kadınhanı ilçesinde bulunan Osmancık İlkokulu öğrencilerine eğitim seti yardımında bulunuldu.</a:t>
            </a:r>
            <a:endParaRPr lang="tr-T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smtClean="0">
                <a:solidFill>
                  <a:srgbClr val="FF0000"/>
                </a:solidFill>
                <a:latin typeface="Arial Black" pitchFamily="34" charset="0"/>
              </a:rPr>
              <a:t>Okul yazar buluşmaları kapsamında eğitimci yazar Mikail Okumuş, Midyat Anadolu İmam Hatip Lisesi öğrencileriyle bir araya geldi.</a:t>
            </a:r>
            <a:r>
              <a:rPr lang="tr-TR" b="1" dirty="0" smtClean="0"/>
              <a:t/>
            </a:r>
            <a:br>
              <a:rPr lang="tr-TR" b="1" dirty="0" smtClean="0"/>
            </a:br>
            <a:endParaRPr lang="tr-TR" dirty="0"/>
          </a:p>
        </p:txBody>
      </p:sp>
      <p:sp>
        <p:nvSpPr>
          <p:cNvPr id="3" name="2 İçerik Yer Tutucusu"/>
          <p:cNvSpPr>
            <a:spLocks noGrp="1"/>
          </p:cNvSpPr>
          <p:nvPr>
            <p:ph sz="half" idx="1"/>
          </p:nvPr>
        </p:nvSpPr>
        <p:spPr/>
        <p:txBody>
          <a:bodyPr>
            <a:normAutofit fontScale="85000" lnSpcReduction="20000"/>
          </a:bodyPr>
          <a:lstStyle/>
          <a:p>
            <a:r>
              <a:rPr lang="tr-TR" dirty="0" smtClean="0"/>
              <a:t>O</a:t>
            </a:r>
            <a:r>
              <a:rPr lang="tr-TR" dirty="0" smtClean="0"/>
              <a:t>kul </a:t>
            </a:r>
            <a:r>
              <a:rPr lang="tr-TR" dirty="0" smtClean="0"/>
              <a:t>yazar buluşmaları </a:t>
            </a:r>
            <a:r>
              <a:rPr lang="tr-TR" dirty="0" smtClean="0"/>
              <a:t>kapsamında</a:t>
            </a:r>
            <a:r>
              <a:rPr lang="tr-TR" dirty="0" smtClean="0"/>
              <a:t>  “Seccadem Beni Özler Mi ?” kitabının yazarı  eğitimci yazar Mikail Okumuş, Midyat Anadolu İmam Hatip Lisesi Fen ve Sosyal Bilimler Proje Okulu ve İmam Hatip Ortaokulu öğrencileriyle bir araya geldi.</a:t>
            </a:r>
          </a:p>
          <a:p>
            <a:r>
              <a:rPr lang="tr-TR" dirty="0" smtClean="0"/>
              <a:t>İlçe Milli Eğitim Müdürü </a:t>
            </a:r>
            <a:r>
              <a:rPr lang="tr-TR" dirty="0" err="1" smtClean="0"/>
              <a:t>Abdülkadir</a:t>
            </a:r>
            <a:r>
              <a:rPr lang="tr-TR" dirty="0" smtClean="0"/>
              <a:t> Altay, yapmış olduğu açılış konuşmasında, yazarın “Seccadem Beni Özler Mi ?” kitabı hakkında öğrencilerle kısa bir </a:t>
            </a:r>
            <a:r>
              <a:rPr lang="tr-TR" dirty="0" err="1" smtClean="0"/>
              <a:t>hasbihal</a:t>
            </a:r>
            <a:r>
              <a:rPr lang="tr-TR" dirty="0" smtClean="0"/>
              <a:t> ettikten sonra dini ve manevi </a:t>
            </a:r>
            <a:r>
              <a:rPr lang="tr-TR" dirty="0" err="1" smtClean="0"/>
              <a:t>ögelere</a:t>
            </a:r>
            <a:r>
              <a:rPr lang="tr-TR" dirty="0" smtClean="0"/>
              <a:t> dikkat çekerek, konuşmasını bitirdi. </a:t>
            </a:r>
          </a:p>
          <a:p>
            <a:endParaRPr lang="tr-TR" dirty="0"/>
          </a:p>
        </p:txBody>
      </p:sp>
      <p:pic>
        <p:nvPicPr>
          <p:cNvPr id="3074" name="Picture 2" descr="C:\Users\mehmet\Desktop\13140558_PHOTO-2018-12-13-12-32-24.jpg"/>
          <p:cNvPicPr>
            <a:picLocks noGrp="1" noChangeAspect="1" noChangeArrowheads="1"/>
          </p:cNvPicPr>
          <p:nvPr>
            <p:ph sz="half" idx="2"/>
          </p:nvPr>
        </p:nvPicPr>
        <p:blipFill>
          <a:blip r:embed="rId2"/>
          <a:srcRect/>
          <a:stretch>
            <a:fillRect/>
          </a:stretch>
        </p:blipFill>
        <p:spPr bwMode="auto">
          <a:xfrm>
            <a:off x="6172200" y="2025748"/>
            <a:ext cx="5181600" cy="436098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4B02578-9473-4D56-9F1C-E187B4CCA2DF}"/>
              </a:ext>
            </a:extLst>
          </p:cNvPr>
          <p:cNvSpPr>
            <a:spLocks noGrp="1"/>
          </p:cNvSpPr>
          <p:nvPr>
            <p:ph type="title"/>
          </p:nvPr>
        </p:nvSpPr>
        <p:spPr/>
        <p:txBody>
          <a:bodyPr>
            <a:normAutofit/>
          </a:bodyPr>
          <a:lstStyle/>
          <a:p>
            <a:r>
              <a:rPr lang="tr-TR" dirty="0">
                <a:highlight>
                  <a:srgbClr val="C0C0C0"/>
                </a:highlight>
                <a:latin typeface="Algerian" panose="04020705040A02060702" pitchFamily="82" charset="0"/>
              </a:rPr>
              <a:t> </a:t>
            </a:r>
          </a:p>
        </p:txBody>
      </p:sp>
      <p:sp>
        <p:nvSpPr>
          <p:cNvPr id="8" name="İçerik Yer Tutucusu 7">
            <a:extLst>
              <a:ext uri="{FF2B5EF4-FFF2-40B4-BE49-F238E27FC236}">
                <a16:creationId xmlns:a16="http://schemas.microsoft.com/office/drawing/2014/main" xmlns="" id="{2C2CF49A-1FB7-49D7-8081-4B981D09B8AA}"/>
              </a:ext>
            </a:extLst>
          </p:cNvPr>
          <p:cNvSpPr>
            <a:spLocks noGrp="1"/>
          </p:cNvSpPr>
          <p:nvPr>
            <p:ph idx="1"/>
          </p:nvPr>
        </p:nvSpPr>
        <p:spPr>
          <a:xfrm>
            <a:off x="838200" y="1081548"/>
            <a:ext cx="10515600" cy="5095415"/>
          </a:xfrm>
        </p:spPr>
        <p:txBody>
          <a:bodyPr/>
          <a:lstStyle/>
          <a:p>
            <a:pPr marL="0" indent="0">
              <a:buNone/>
            </a:pPr>
            <a:r>
              <a:rPr lang="tr-TR" dirty="0">
                <a:highlight>
                  <a:srgbClr val="C0C0C0"/>
                </a:highlight>
                <a:latin typeface="Algerian" panose="04020705040A02060702" pitchFamily="82" charset="0"/>
              </a:rPr>
              <a:t>                                 SİVİL TOPLUM ÖRGÜTLERİ</a:t>
            </a:r>
          </a:p>
        </p:txBody>
      </p:sp>
      <p:pic>
        <p:nvPicPr>
          <p:cNvPr id="5" name="Resim 4">
            <a:extLst>
              <a:ext uri="{FF2B5EF4-FFF2-40B4-BE49-F238E27FC236}">
                <a16:creationId xmlns:a16="http://schemas.microsoft.com/office/drawing/2014/main" xmlns="" id="{B5C10139-BF49-4CF8-8D62-6645E997938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9704" y="2202426"/>
            <a:ext cx="9202993" cy="4290449"/>
          </a:xfrm>
          <a:prstGeom prst="rect">
            <a:avLst/>
          </a:prstGeom>
        </p:spPr>
      </p:pic>
    </p:spTree>
    <p:extLst>
      <p:ext uri="{BB962C8B-B14F-4D97-AF65-F5344CB8AC3E}">
        <p14:creationId xmlns:p14="http://schemas.microsoft.com/office/powerpoint/2010/main" xmlns="" val="3777666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22FF720-4296-484C-A7DF-D690A583B5E7}"/>
              </a:ext>
            </a:extLst>
          </p:cNvPr>
          <p:cNvSpPr>
            <a:spLocks noGrp="1"/>
          </p:cNvSpPr>
          <p:nvPr>
            <p:ph idx="1"/>
          </p:nvPr>
        </p:nvSpPr>
        <p:spPr>
          <a:xfrm>
            <a:off x="366251" y="1157031"/>
            <a:ext cx="10636045" cy="4351338"/>
          </a:xfrm>
        </p:spPr>
        <p:txBody>
          <a:bodyPr/>
          <a:lstStyle/>
          <a:p>
            <a:pPr marL="0" indent="0">
              <a:buNone/>
            </a:pPr>
            <a:r>
              <a:rPr lang="tr-TR" dirty="0">
                <a:solidFill>
                  <a:schemeClr val="accent1"/>
                </a:solidFill>
              </a:rPr>
              <a:t>Sivil toplum kuruluşu (sivil toplum örgütü), resmî kurumların dışında ve onlardan bağımsız olarak çalışan, politik, sosyal, kültürel, hukukî ve çevresel amaçları doğrultusunda lobi çalışmaları, ikna ve eylemlerle çalışan, üyelerini ve çalışanlarını gönüllülük esaslı, kâr amacı gütmeyen örgüttür. </a:t>
            </a:r>
          </a:p>
          <a:p>
            <a:pPr marL="0" indent="0">
              <a:buNone/>
            </a:pPr>
            <a:r>
              <a:rPr lang="tr-TR" dirty="0">
                <a:solidFill>
                  <a:srgbClr val="7030A0"/>
                </a:solidFill>
              </a:rPr>
              <a:t>Sivil toplum kuruluşları toplumun birlik, beraberliği, dayanışma ve yardımlaşma özelliklerinin gelişmesine çok önemli katkılar sunar. Toplumun farklı kesimleri arasında olumlu bir bağ kurulmasını sağlar.</a:t>
            </a:r>
          </a:p>
        </p:txBody>
      </p:sp>
    </p:spTree>
    <p:extLst>
      <p:ext uri="{BB962C8B-B14F-4D97-AF65-F5344CB8AC3E}">
        <p14:creationId xmlns:p14="http://schemas.microsoft.com/office/powerpoint/2010/main" xmlns="" val="12609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xmlns="" id="{06955B38-9BCF-45E1-A4E8-4C0B64356028}"/>
              </a:ext>
            </a:extLst>
          </p:cNvPr>
          <p:cNvPicPr>
            <a:picLocks noChangeAspect="1"/>
          </p:cNvPicPr>
          <p:nvPr/>
        </p:nvPicPr>
        <p:blipFill rotWithShape="1">
          <a:blip r:embed="rId3">
            <a:alphaModFix/>
            <a:extLst>
              <a:ext uri="{28A0092B-C50C-407E-A947-70E740481C1C}">
                <a14:useLocalDpi xmlns:a14="http://schemas.microsoft.com/office/drawing/2010/main" xmlns="" val="0"/>
              </a:ext>
            </a:extLst>
          </a:blip>
          <a:srcRect l="4458" r="-1" b="-1"/>
          <a:stretch/>
        </p:blipFill>
        <p:spPr>
          <a:xfrm>
            <a:off x="20" y="907231"/>
            <a:ext cx="4966706"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a:extLst>
              <a:ext uri="{FF2B5EF4-FFF2-40B4-BE49-F238E27FC236}">
                <a16:creationId xmlns:a16="http://schemas.microsoft.com/office/drawing/2014/main" xmlns="" id="{50866F67-43C2-4D38-963F-387CB6CAAC9D}"/>
              </a:ext>
            </a:extLst>
          </p:cNvPr>
          <p:cNvSpPr>
            <a:spLocks noGrp="1"/>
          </p:cNvSpPr>
          <p:nvPr>
            <p:ph idx="1"/>
          </p:nvPr>
        </p:nvSpPr>
        <p:spPr>
          <a:xfrm>
            <a:off x="6090574" y="639098"/>
            <a:ext cx="4977578" cy="5421874"/>
          </a:xfrm>
        </p:spPr>
        <p:txBody>
          <a:bodyPr anchor="ctr">
            <a:normAutofit/>
          </a:bodyPr>
          <a:lstStyle/>
          <a:p>
            <a:pPr marL="0" indent="0">
              <a:buNone/>
            </a:pPr>
            <a:r>
              <a:rPr lang="tr-TR" sz="4000" dirty="0">
                <a:solidFill>
                  <a:srgbClr val="000000"/>
                </a:solidFill>
                <a:latin typeface="Algerian" panose="04020705040A02060702" pitchFamily="82" charset="0"/>
              </a:rPr>
              <a:t>   AMAÇ:</a:t>
            </a:r>
          </a:p>
          <a:p>
            <a:r>
              <a:rPr lang="tr-TR" sz="2000" dirty="0">
                <a:solidFill>
                  <a:srgbClr val="FF0000"/>
                </a:solidFill>
              </a:rPr>
              <a:t>Okullarda  gerçekleştirilen sosyal, kültürel ve eğitsel faaliyetlerin, etkinliklerin sivil toplum örgütleri tarafından desteklenmesi</a:t>
            </a:r>
          </a:p>
          <a:p>
            <a:r>
              <a:rPr lang="tr-TR" sz="2000" dirty="0">
                <a:solidFill>
                  <a:srgbClr val="FF0000"/>
                </a:solidFill>
              </a:rPr>
              <a:t>Sivil Toplum Örgütlerinin okullara katkısını en üst seviyeye çıkarmak, öğrencilerimizde ilgili meslek kavramlarını anlatmak, tanıtmak.</a:t>
            </a:r>
          </a:p>
          <a:p>
            <a:endParaRPr lang="tr-TR" sz="2000" dirty="0">
              <a:solidFill>
                <a:srgbClr val="000000"/>
              </a:solidFill>
            </a:endParaRPr>
          </a:p>
          <a:p>
            <a:endParaRPr lang="tr-TR" sz="2000" dirty="0">
              <a:solidFill>
                <a:srgbClr val="000000"/>
              </a:solidFill>
            </a:endParaRPr>
          </a:p>
        </p:txBody>
      </p:sp>
    </p:spTree>
    <p:extLst>
      <p:ext uri="{BB962C8B-B14F-4D97-AF65-F5344CB8AC3E}">
        <p14:creationId xmlns:p14="http://schemas.microsoft.com/office/powerpoint/2010/main" xmlns="" val="6816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5764B3E-07B7-4293-BF9A-75307EF5CE75}"/>
              </a:ext>
            </a:extLst>
          </p:cNvPr>
          <p:cNvSpPr>
            <a:spLocks noGrp="1"/>
          </p:cNvSpPr>
          <p:nvPr>
            <p:ph idx="1"/>
          </p:nvPr>
        </p:nvSpPr>
        <p:spPr>
          <a:xfrm>
            <a:off x="838200" y="1042219"/>
            <a:ext cx="10515600" cy="5134744"/>
          </a:xfrm>
        </p:spPr>
        <p:txBody>
          <a:bodyPr>
            <a:normAutofit/>
          </a:bodyPr>
          <a:lstStyle/>
          <a:p>
            <a:pPr marL="0" indent="0">
              <a:buNone/>
            </a:pPr>
            <a:r>
              <a:rPr lang="tr-TR" dirty="0">
                <a:latin typeface="Algerian" panose="04020705040A02060702" pitchFamily="82" charset="0"/>
              </a:rPr>
              <a:t>SİVİL TOPLUM ÖRGÜTLERİ İLE YAPILACAK ÇALIŞMALAR</a:t>
            </a:r>
          </a:p>
          <a:p>
            <a:pPr lvl="0"/>
            <a:r>
              <a:rPr lang="tr-TR" dirty="0">
                <a:solidFill>
                  <a:srgbClr val="FF0000"/>
                </a:solidFill>
                <a:latin typeface="Yu Gothic UI Semibold" panose="020B0700000000000000" pitchFamily="34" charset="-128"/>
                <a:ea typeface="Yu Gothic UI Semibold" panose="020B0700000000000000" pitchFamily="34" charset="-128"/>
                <a:cs typeface="MV Boli" panose="02000500030200090000" pitchFamily="2" charset="0"/>
              </a:rPr>
              <a:t>Sivil Toplum Örgütlerinde alanında uzman kişilerce okullarımızda öğrencilere yönelik mesleki deneyim ve rehberlik faaliyetlerinde bulunulabiliniz.</a:t>
            </a:r>
          </a:p>
          <a:p>
            <a:pPr lvl="0"/>
            <a:r>
              <a:rPr lang="tr-TR" dirty="0"/>
              <a:t> </a:t>
            </a:r>
            <a:r>
              <a:rPr lang="tr-TR" dirty="0">
                <a:solidFill>
                  <a:schemeClr val="accent1">
                    <a:lumMod val="50000"/>
                  </a:schemeClr>
                </a:solidFill>
              </a:rPr>
              <a:t>Okullarımızca yapılacak etkinlikler, faaliyetler Sivil Toplum Örgütleri tarafından maddi olarak desteklenebilir.</a:t>
            </a:r>
          </a:p>
          <a:p>
            <a:pPr lvl="0"/>
            <a:r>
              <a:rPr lang="tr-TR" dirty="0">
                <a:solidFill>
                  <a:srgbClr val="FF0000"/>
                </a:solidFill>
              </a:rPr>
              <a:t>Öğrencilerimize Kitap Okuma alışkanlığı kazandırmak amacıyla okul- Sivil Toplum Örgütü işbirliği yapılanabilir.</a:t>
            </a:r>
          </a:p>
          <a:p>
            <a:endParaRPr lang="tr-TR" dirty="0"/>
          </a:p>
        </p:txBody>
      </p:sp>
    </p:spTree>
    <p:extLst>
      <p:ext uri="{BB962C8B-B14F-4D97-AF65-F5344CB8AC3E}">
        <p14:creationId xmlns:p14="http://schemas.microsoft.com/office/powerpoint/2010/main" xmlns="" val="2886119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FACA8D5-993B-4717-82B6-CB672D36474D}"/>
              </a:ext>
            </a:extLst>
          </p:cNvPr>
          <p:cNvSpPr>
            <a:spLocks noGrp="1"/>
          </p:cNvSpPr>
          <p:nvPr>
            <p:ph idx="1"/>
          </p:nvPr>
        </p:nvSpPr>
        <p:spPr>
          <a:xfrm>
            <a:off x="838200" y="609600"/>
            <a:ext cx="10515600" cy="5567363"/>
          </a:xfrm>
        </p:spPr>
        <p:txBody>
          <a:bodyPr/>
          <a:lstStyle/>
          <a:p>
            <a:pPr marL="0" indent="0">
              <a:buNone/>
            </a:pPr>
            <a:r>
              <a:rPr lang="tr-TR" dirty="0"/>
              <a:t>  ÖRNEK ÇALIŞMALAR</a:t>
            </a:r>
          </a:p>
          <a:p>
            <a:r>
              <a:rPr lang="tr-TR" dirty="0">
                <a:solidFill>
                  <a:srgbClr val="FF0000"/>
                </a:solidFill>
                <a:latin typeface="Algerian" panose="04020705040A02060702" pitchFamily="82" charset="0"/>
              </a:rPr>
              <a:t>Okullar Bizim Projesi</a:t>
            </a:r>
          </a:p>
        </p:txBody>
      </p:sp>
      <p:pic>
        <p:nvPicPr>
          <p:cNvPr id="5" name="Resim 4">
            <a:extLst>
              <a:ext uri="{FF2B5EF4-FFF2-40B4-BE49-F238E27FC236}">
                <a16:creationId xmlns:a16="http://schemas.microsoft.com/office/drawing/2014/main" xmlns="" id="{C70DDB1B-5624-4BEA-AC7D-04DBF3B9214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9431" y="2782529"/>
            <a:ext cx="4522839" cy="3932902"/>
          </a:xfrm>
          <a:prstGeom prst="rect">
            <a:avLst/>
          </a:prstGeom>
        </p:spPr>
      </p:pic>
      <p:pic>
        <p:nvPicPr>
          <p:cNvPr id="7" name="Resim 6">
            <a:extLst>
              <a:ext uri="{FF2B5EF4-FFF2-40B4-BE49-F238E27FC236}">
                <a16:creationId xmlns:a16="http://schemas.microsoft.com/office/drawing/2014/main" xmlns="" id="{22A0A7AC-739E-43FB-8E61-165F0A2A95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7934" y="403124"/>
            <a:ext cx="4804697" cy="2920180"/>
          </a:xfrm>
          <a:prstGeom prst="rect">
            <a:avLst/>
          </a:prstGeom>
        </p:spPr>
      </p:pic>
      <p:pic>
        <p:nvPicPr>
          <p:cNvPr id="9" name="Resim 8">
            <a:extLst>
              <a:ext uri="{FF2B5EF4-FFF2-40B4-BE49-F238E27FC236}">
                <a16:creationId xmlns:a16="http://schemas.microsoft.com/office/drawing/2014/main" xmlns="" id="{AC43940D-A9B0-4EDE-B5DD-A3132A7950B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000" y="3429000"/>
            <a:ext cx="5329084" cy="3286432"/>
          </a:xfrm>
          <a:prstGeom prst="rect">
            <a:avLst/>
          </a:prstGeom>
        </p:spPr>
      </p:pic>
    </p:spTree>
    <p:extLst>
      <p:ext uri="{BB962C8B-B14F-4D97-AF65-F5344CB8AC3E}">
        <p14:creationId xmlns:p14="http://schemas.microsoft.com/office/powerpoint/2010/main" xmlns="" val="16082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E7AD07-BE34-4EDF-9B60-43029FA90515}"/>
              </a:ext>
            </a:extLst>
          </p:cNvPr>
          <p:cNvSpPr>
            <a:spLocks noGrp="1"/>
          </p:cNvSpPr>
          <p:nvPr>
            <p:ph type="title"/>
          </p:nvPr>
        </p:nvSpPr>
        <p:spPr>
          <a:xfrm>
            <a:off x="1514292" y="513612"/>
            <a:ext cx="9894133" cy="1031216"/>
          </a:xfrm>
        </p:spPr>
        <p:txBody>
          <a:bodyPr anchor="b">
            <a:normAutofit/>
          </a:bodyPr>
          <a:lstStyle/>
          <a:p>
            <a:r>
              <a:rPr lang="tr-TR" dirty="0">
                <a:highlight>
                  <a:srgbClr val="C0C0C0"/>
                </a:highlight>
                <a:latin typeface="Algerian" panose="04020705040A02060702" pitchFamily="82" charset="0"/>
              </a:rPr>
              <a:t>YEREL YÖNETİMLER</a:t>
            </a:r>
          </a:p>
        </p:txBody>
      </p:sp>
      <p:pic>
        <p:nvPicPr>
          <p:cNvPr id="23" name="İçerik Yer Tutucusu 4">
            <a:extLst>
              <a:ext uri="{FF2B5EF4-FFF2-40B4-BE49-F238E27FC236}">
                <a16:creationId xmlns:a16="http://schemas.microsoft.com/office/drawing/2014/main" xmlns="" id="{1566BB63-6942-4019-85F2-E7AC71CF9BA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53884" y="2589086"/>
            <a:ext cx="3590199" cy="2755478"/>
          </a:xfrm>
          <a:prstGeom prst="rect">
            <a:avLst/>
          </a:prstGeom>
        </p:spPr>
      </p:pic>
      <p:sp>
        <p:nvSpPr>
          <p:cNvPr id="24" name="Freeform: Shape 12">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25" name="Freeform: Shape 14">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003105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xmlns="" id="{ED3AE28C-1CA7-4148-9EF3-69E3F4AD1D6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4023" y="2811104"/>
            <a:ext cx="3366480" cy="2533276"/>
          </a:xfrm>
          <a:prstGeom prst="rect">
            <a:avLst/>
          </a:prstGeom>
        </p:spPr>
      </p:pic>
      <p:sp>
        <p:nvSpPr>
          <p:cNvPr id="3" name="İçerik Yer Tutucusu 2">
            <a:extLst>
              <a:ext uri="{FF2B5EF4-FFF2-40B4-BE49-F238E27FC236}">
                <a16:creationId xmlns:a16="http://schemas.microsoft.com/office/drawing/2014/main" xmlns="" id="{D393F8AF-41D4-462D-90DA-5BE3E2F85619}"/>
              </a:ext>
            </a:extLst>
          </p:cNvPr>
          <p:cNvSpPr>
            <a:spLocks noGrp="1"/>
          </p:cNvSpPr>
          <p:nvPr>
            <p:ph idx="1"/>
          </p:nvPr>
        </p:nvSpPr>
        <p:spPr>
          <a:xfrm>
            <a:off x="4955354" y="2682433"/>
            <a:ext cx="6282169" cy="3215749"/>
          </a:xfrm>
        </p:spPr>
        <p:txBody>
          <a:bodyPr>
            <a:normAutofit/>
          </a:bodyPr>
          <a:lstStyle/>
          <a:p>
            <a:r>
              <a:rPr lang="tr-TR" sz="2400" b="1"/>
              <a:t>Yerel yönetimler</a:t>
            </a:r>
            <a:r>
              <a:rPr lang="tr-TR" sz="2400"/>
              <a:t>, ulusal sınırlar içerisindeki değişik büyüklüklerdeki topluluklarda yaşayan insanların, ortak ve </a:t>
            </a:r>
            <a:r>
              <a:rPr lang="tr-TR" sz="2400" b="1"/>
              <a:t>yerel</a:t>
            </a:r>
            <a:r>
              <a:rPr lang="tr-TR" sz="2400"/>
              <a:t> nitelikteki gereksinimlerini karşılamak amacıyla kurulan ve hukuk düzeni içerisinde oluşturulmuş olan anayasal kuruluşlardır.</a:t>
            </a:r>
          </a:p>
        </p:txBody>
      </p:sp>
    </p:spTree>
    <p:extLst>
      <p:ext uri="{BB962C8B-B14F-4D97-AF65-F5344CB8AC3E}">
        <p14:creationId xmlns:p14="http://schemas.microsoft.com/office/powerpoint/2010/main" xmlns="" val="3864370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8"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xmlns="" id="{49338278-ED62-4FA0-BB8B-0161D7D948EF}"/>
              </a:ext>
            </a:extLst>
          </p:cNvPr>
          <p:cNvPicPr>
            <a:picLocks noChangeAspect="1"/>
          </p:cNvPicPr>
          <p:nvPr/>
        </p:nvPicPr>
        <p:blipFill rotWithShape="1">
          <a:blip r:embed="rId3">
            <a:alphaModFix/>
            <a:extLst>
              <a:ext uri="{28A0092B-C50C-407E-A947-70E740481C1C}">
                <a14:useLocalDpi xmlns:a14="http://schemas.microsoft.com/office/drawing/2010/main" xmlns="" val="0"/>
              </a:ext>
            </a:extLst>
          </a:blip>
          <a:srcRect l="14645" r="16563"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a:extLst>
              <a:ext uri="{FF2B5EF4-FFF2-40B4-BE49-F238E27FC236}">
                <a16:creationId xmlns:a16="http://schemas.microsoft.com/office/drawing/2014/main" xmlns="" id="{10DFFCEF-02C0-4687-A378-73EFA46D6D01}"/>
              </a:ext>
            </a:extLst>
          </p:cNvPr>
          <p:cNvSpPr>
            <a:spLocks noGrp="1"/>
          </p:cNvSpPr>
          <p:nvPr>
            <p:ph idx="1"/>
          </p:nvPr>
        </p:nvSpPr>
        <p:spPr>
          <a:xfrm>
            <a:off x="6090574" y="738620"/>
            <a:ext cx="4977578" cy="5322352"/>
          </a:xfrm>
        </p:spPr>
        <p:txBody>
          <a:bodyPr anchor="ctr">
            <a:normAutofit/>
          </a:bodyPr>
          <a:lstStyle/>
          <a:p>
            <a:r>
              <a:rPr lang="tr-TR" dirty="0">
                <a:solidFill>
                  <a:srgbClr val="FF0000"/>
                </a:solidFill>
                <a:latin typeface="Algerian" panose="04020705040A02060702" pitchFamily="82" charset="0"/>
              </a:rPr>
              <a:t>AMAÇ: </a:t>
            </a:r>
          </a:p>
          <a:p>
            <a:r>
              <a:rPr lang="tr-TR" sz="2000" dirty="0">
                <a:solidFill>
                  <a:srgbClr val="000000"/>
                </a:solidFill>
              </a:rPr>
              <a:t>Yerel yönetimlerin, halkın eğitim ihtiyaçlarını yerel halkın destek ve katkılarını da sağlayarak daha nitelikli bir hale getirmek.</a:t>
            </a:r>
          </a:p>
          <a:p>
            <a:endParaRPr lang="tr-TR" sz="2000" dirty="0">
              <a:solidFill>
                <a:srgbClr val="000000"/>
              </a:solidFill>
            </a:endParaRPr>
          </a:p>
        </p:txBody>
      </p:sp>
    </p:spTree>
    <p:extLst>
      <p:ext uri="{BB962C8B-B14F-4D97-AF65-F5344CB8AC3E}">
        <p14:creationId xmlns:p14="http://schemas.microsoft.com/office/powerpoint/2010/main" xmlns="" val="181537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E9E40A4-7495-4738-990F-E16984910452}"/>
              </a:ext>
            </a:extLst>
          </p:cNvPr>
          <p:cNvSpPr>
            <a:spLocks noGrp="1"/>
          </p:cNvSpPr>
          <p:nvPr>
            <p:ph idx="1"/>
          </p:nvPr>
        </p:nvSpPr>
        <p:spPr>
          <a:xfrm>
            <a:off x="1571811" y="1705043"/>
            <a:ext cx="6066118" cy="3793520"/>
          </a:xfrm>
        </p:spPr>
        <p:txBody>
          <a:bodyPr>
            <a:normAutofit/>
          </a:bodyPr>
          <a:lstStyle/>
          <a:p>
            <a:endParaRPr lang="tr-TR" sz="2400" dirty="0"/>
          </a:p>
          <a:p>
            <a:endParaRPr lang="tr-TR" sz="2400" dirty="0"/>
          </a:p>
          <a:p>
            <a:endParaRPr lang="tr-TR" sz="2400" dirty="0"/>
          </a:p>
          <a:p>
            <a:r>
              <a:rPr lang="tr-TR" sz="2400" b="1" dirty="0">
                <a:latin typeface="Algerian" panose="04020705040A02060702" pitchFamily="82" charset="0"/>
              </a:rPr>
              <a:t>OKULUN SOSYAL ÇEVRESİ</a:t>
            </a:r>
          </a:p>
        </p:txBody>
      </p:sp>
      <p:sp>
        <p:nvSpPr>
          <p:cNvPr id="12" name="Freeform 6">
            <a:extLst>
              <a:ext uri="{FF2B5EF4-FFF2-40B4-BE49-F238E27FC236}">
                <a16:creationId xmlns:a16="http://schemas.microsoft.com/office/drawing/2014/main" xmlns="" id="{A9616D99-AEFB-4C95-84EF-5DEC698D9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1" name="Freeform 6">
            <a:extLst>
              <a:ext uri="{FF2B5EF4-FFF2-40B4-BE49-F238E27FC236}">
                <a16:creationId xmlns:a16="http://schemas.microsoft.com/office/drawing/2014/main" xmlns="" id="{D0F97023-F626-4FC5-8C2D-753B5C7F4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Resim 3">
            <a:extLst>
              <a:ext uri="{FF2B5EF4-FFF2-40B4-BE49-F238E27FC236}">
                <a16:creationId xmlns:a16="http://schemas.microsoft.com/office/drawing/2014/main" xmlns="" id="{1C5947D1-CEEC-47E6-9997-32F15FC9C2F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51962" y="1917290"/>
            <a:ext cx="2542433" cy="3324952"/>
          </a:xfrm>
          <a:prstGeom prst="rect">
            <a:avLst/>
          </a:prstGeom>
        </p:spPr>
      </p:pic>
    </p:spTree>
    <p:extLst>
      <p:ext uri="{BB962C8B-B14F-4D97-AF65-F5344CB8AC3E}">
        <p14:creationId xmlns:p14="http://schemas.microsoft.com/office/powerpoint/2010/main" xmlns="" val="380882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CD7049B-2F3D-4B13-98B0-22D71AA44E68}"/>
              </a:ext>
            </a:extLst>
          </p:cNvPr>
          <p:cNvSpPr>
            <a:spLocks noGrp="1"/>
          </p:cNvSpPr>
          <p:nvPr>
            <p:ph type="title"/>
          </p:nvPr>
        </p:nvSpPr>
        <p:spPr/>
        <p:txBody>
          <a:bodyPr>
            <a:normAutofit/>
          </a:bodyPr>
          <a:lstStyle/>
          <a:p>
            <a:r>
              <a:rPr lang="tr-TR" sz="3200" dirty="0">
                <a:solidFill>
                  <a:srgbClr val="7030A0"/>
                </a:solidFill>
                <a:latin typeface="Yu Gothic UI Semibold" panose="020B0700000000000000" pitchFamily="34" charset="-128"/>
                <a:ea typeface="Yu Gothic UI Semibold" panose="020B0700000000000000" pitchFamily="34" charset="-128"/>
              </a:rPr>
              <a:t>Toplumun yerel nitelikteki ihtiyaçlarını karşılama amacı olan yerel yönetimlerin başında belediyeler gelir</a:t>
            </a:r>
          </a:p>
        </p:txBody>
      </p:sp>
      <p:sp>
        <p:nvSpPr>
          <p:cNvPr id="3" name="İçerik Yer Tutucusu 2">
            <a:extLst>
              <a:ext uri="{FF2B5EF4-FFF2-40B4-BE49-F238E27FC236}">
                <a16:creationId xmlns:a16="http://schemas.microsoft.com/office/drawing/2014/main" xmlns="" id="{BAB1BEFE-DFD4-4471-A1E1-5C9EDEB37722}"/>
              </a:ext>
            </a:extLst>
          </p:cNvPr>
          <p:cNvSpPr>
            <a:spLocks noGrp="1"/>
          </p:cNvSpPr>
          <p:nvPr>
            <p:ph idx="1"/>
          </p:nvPr>
        </p:nvSpPr>
        <p:spPr/>
        <p:txBody>
          <a:bodyPr/>
          <a:lstStyle/>
          <a:p>
            <a:pPr marL="0" indent="0">
              <a:buNone/>
            </a:pPr>
            <a:r>
              <a:rPr lang="tr-TR" b="1" dirty="0"/>
              <a:t>Belediyeler yapacakları çalışmalar; </a:t>
            </a:r>
          </a:p>
          <a:p>
            <a:pPr>
              <a:buFont typeface="Wingdings" panose="05000000000000000000" pitchFamily="2" charset="2"/>
              <a:buChar char="Ø"/>
            </a:pPr>
            <a:r>
              <a:rPr lang="tr-TR" dirty="0"/>
              <a:t>Belediyeler gezici kütüphaneler kurabilirler, evlere ücretsiz kitap hizmeti verebilirler, halkımızı okumak istediği kitaplarla buluşturabilir. </a:t>
            </a:r>
          </a:p>
          <a:p>
            <a:pPr>
              <a:buFont typeface="Wingdings" panose="05000000000000000000" pitchFamily="2" charset="2"/>
              <a:buChar char="Ø"/>
            </a:pPr>
            <a:r>
              <a:rPr lang="tr-TR" dirty="0"/>
              <a:t>Müzeyle eğitim ilkesi gereği müzeleri geliştirerek halkın kullanımına açabilirler. </a:t>
            </a:r>
          </a:p>
          <a:p>
            <a:pPr>
              <a:buFont typeface="Wingdings" panose="05000000000000000000" pitchFamily="2" charset="2"/>
              <a:buChar char="Ø"/>
            </a:pPr>
            <a:r>
              <a:rPr lang="tr-TR" dirty="0"/>
              <a:t>Genel eğitimin vazgeçilmez bir unsuru olan beden eğitimi için her mahalleye spor tesisleri kurarak kentlinin bedensel ve sosyal gelişimine katkıda bulunabilirler.</a:t>
            </a:r>
          </a:p>
          <a:p>
            <a:pPr marL="514350" indent="-514350">
              <a:buFont typeface="+mj-lt"/>
              <a:buAutoNum type="arabicPeriod"/>
            </a:pPr>
            <a:endParaRPr lang="tr-TR" dirty="0"/>
          </a:p>
        </p:txBody>
      </p:sp>
    </p:spTree>
    <p:extLst>
      <p:ext uri="{BB962C8B-B14F-4D97-AF65-F5344CB8AC3E}">
        <p14:creationId xmlns:p14="http://schemas.microsoft.com/office/powerpoint/2010/main" xmlns="" val="184173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endParaRPr lang="tr-TR" dirty="0" smtClean="0"/>
          </a:p>
          <a:p>
            <a:endParaRPr lang="tr-TR" dirty="0" smtClean="0"/>
          </a:p>
          <a:p>
            <a:pPr>
              <a:buNone/>
            </a:pPr>
            <a:r>
              <a:rPr lang="tr-TR" dirty="0" smtClean="0"/>
              <a:t>                       </a:t>
            </a:r>
            <a:r>
              <a:rPr lang="tr-TR" sz="4400" b="1" dirty="0" smtClean="0">
                <a:latin typeface="Algerian" pitchFamily="82" charset="0"/>
              </a:rPr>
              <a:t>ÖRNEK UYGULAMALAR</a:t>
            </a:r>
            <a:endParaRPr lang="tr-TR" sz="4400" b="1" dirty="0">
              <a:latin typeface="Algerian" pitchFamily="8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err="1" smtClean="0">
                <a:latin typeface="Algerian" pitchFamily="82" charset="0"/>
              </a:rPr>
              <a:t>Selçuklu'da</a:t>
            </a:r>
            <a:r>
              <a:rPr lang="tr-TR" b="1" dirty="0" smtClean="0">
                <a:latin typeface="Algerian" pitchFamily="82" charset="0"/>
              </a:rPr>
              <a:t> eğitime okul desteği!</a:t>
            </a:r>
            <a:endParaRPr lang="tr-TR" dirty="0">
              <a:latin typeface="Algerian" pitchFamily="82" charset="0"/>
            </a:endParaRPr>
          </a:p>
        </p:txBody>
      </p:sp>
      <p:pic>
        <p:nvPicPr>
          <p:cNvPr id="4098" name="Picture 2" descr="C:\Users\mehmet\Desktop\detay1539687631.jpg"/>
          <p:cNvPicPr>
            <a:picLocks noGrp="1" noChangeAspect="1" noChangeArrowheads="1"/>
          </p:cNvPicPr>
          <p:nvPr>
            <p:ph sz="half" idx="1"/>
          </p:nvPr>
        </p:nvPicPr>
        <p:blipFill>
          <a:blip r:embed="rId2"/>
          <a:stretch>
            <a:fillRect/>
          </a:stretch>
        </p:blipFill>
        <p:spPr bwMode="auto">
          <a:xfrm>
            <a:off x="838200" y="2767579"/>
            <a:ext cx="5181600" cy="2467429"/>
          </a:xfrm>
          <a:prstGeom prst="rect">
            <a:avLst/>
          </a:prstGeom>
          <a:noFill/>
        </p:spPr>
      </p:pic>
      <p:sp>
        <p:nvSpPr>
          <p:cNvPr id="6" name="5 İçerik Yer Tutucusu"/>
          <p:cNvSpPr>
            <a:spLocks noGrp="1"/>
          </p:cNvSpPr>
          <p:nvPr>
            <p:ph sz="half" idx="2"/>
          </p:nvPr>
        </p:nvSpPr>
        <p:spPr/>
        <p:txBody>
          <a:bodyPr/>
          <a:lstStyle/>
          <a:p>
            <a:r>
              <a:rPr lang="tr-TR" dirty="0" smtClean="0">
                <a:solidFill>
                  <a:srgbClr val="7030A0"/>
                </a:solidFill>
              </a:rPr>
              <a:t>Selçuklu Belediyesi, eğitim alanında hayata geçirdiği büyük projelerin yanı sıra okullarla ilgili fiziki ihtiyaçlara da kısa sürede çözüm üretiyor. Son olarak Sarayköy Mahallesinde eğitim öğretime kazandırılan Sarayköy İlkokulu düzenlenen törenle hizmete sunuldu.</a:t>
            </a:r>
            <a:r>
              <a:rPr lang="tr-TR" dirty="0" smtClean="0"/>
              <a:t/>
            </a:r>
            <a:br>
              <a:rPr lang="tr-TR" dirty="0" smtClean="0"/>
            </a:b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D3718B2-0D46-4F22-A7FB-2DC0372D963C}"/>
              </a:ext>
            </a:extLst>
          </p:cNvPr>
          <p:cNvSpPr>
            <a:spLocks noGrp="1"/>
          </p:cNvSpPr>
          <p:nvPr>
            <p:ph idx="1"/>
          </p:nvPr>
        </p:nvSpPr>
        <p:spPr/>
        <p:txBody>
          <a:bodyPr>
            <a:normAutofit/>
          </a:bodyPr>
          <a:lstStyle/>
          <a:p>
            <a:r>
              <a:rPr lang="tr-TR" sz="5400" dirty="0">
                <a:latin typeface="Algerian" panose="04020705040A02060702" pitchFamily="82" charset="0"/>
              </a:rPr>
              <a:t>MUHTARLIKLAR</a:t>
            </a:r>
          </a:p>
          <a:p>
            <a:r>
              <a:rPr lang="tr-TR" sz="5400" dirty="0">
                <a:latin typeface="Algerian" panose="04020705040A02060702" pitchFamily="82" charset="0"/>
              </a:rPr>
              <a:t>CAMİLER</a:t>
            </a:r>
          </a:p>
          <a:p>
            <a:r>
              <a:rPr lang="tr-TR" sz="5400" dirty="0">
                <a:latin typeface="Algerian" panose="04020705040A02060702" pitchFamily="82" charset="0"/>
              </a:rPr>
              <a:t>MÜFTÜLÜKLER</a:t>
            </a:r>
          </a:p>
        </p:txBody>
      </p:sp>
    </p:spTree>
    <p:extLst>
      <p:ext uri="{BB962C8B-B14F-4D97-AF65-F5344CB8AC3E}">
        <p14:creationId xmlns:p14="http://schemas.microsoft.com/office/powerpoint/2010/main" xmlns="" val="3915882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xmlns="" id="{22844863-7B77-473E-A028-433EBDD9D9B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4023" y="2811104"/>
            <a:ext cx="3366480" cy="2499611"/>
          </a:xfrm>
          <a:prstGeom prst="rect">
            <a:avLst/>
          </a:prstGeom>
        </p:spPr>
      </p:pic>
      <p:sp>
        <p:nvSpPr>
          <p:cNvPr id="3" name="İçerik Yer Tutucusu 2">
            <a:extLst>
              <a:ext uri="{FF2B5EF4-FFF2-40B4-BE49-F238E27FC236}">
                <a16:creationId xmlns:a16="http://schemas.microsoft.com/office/drawing/2014/main" xmlns="" id="{58A1764D-271C-468A-9D22-E5DDD57B19E5}"/>
              </a:ext>
            </a:extLst>
          </p:cNvPr>
          <p:cNvSpPr>
            <a:spLocks noGrp="1"/>
          </p:cNvSpPr>
          <p:nvPr>
            <p:ph idx="1"/>
          </p:nvPr>
        </p:nvSpPr>
        <p:spPr>
          <a:xfrm>
            <a:off x="4955354" y="2682433"/>
            <a:ext cx="6282169" cy="3215749"/>
          </a:xfrm>
        </p:spPr>
        <p:txBody>
          <a:bodyPr>
            <a:normAutofit/>
          </a:bodyPr>
          <a:lstStyle/>
          <a:p>
            <a:r>
              <a:rPr lang="tr-TR" sz="2400"/>
              <a:t>Okul ortamında elde edilen kazanımların okul dışında uygulamak.</a:t>
            </a:r>
          </a:p>
          <a:p>
            <a:r>
              <a:rPr lang="tr-TR" sz="2400"/>
              <a:t>Okulda gerçekleştirilen eğitsel, kültürel faaliyetlerin desteklenmesini sağlamak.</a:t>
            </a:r>
          </a:p>
          <a:p>
            <a:endParaRPr lang="tr-TR" sz="2400"/>
          </a:p>
        </p:txBody>
      </p:sp>
    </p:spTree>
    <p:extLst>
      <p:ext uri="{BB962C8B-B14F-4D97-AF65-F5344CB8AC3E}">
        <p14:creationId xmlns:p14="http://schemas.microsoft.com/office/powerpoint/2010/main" xmlns="" val="173538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a:bodyPr>
          <a:lstStyle/>
          <a:p>
            <a:r>
              <a:rPr lang="tr-TR" sz="3200" b="1" dirty="0" smtClean="0">
                <a:latin typeface="Algerian" pitchFamily="82" charset="0"/>
              </a:rPr>
              <a:t>Müftülük ve Milli Eğitim ele ele: Okul-cami bütünleşmesi projesi!</a:t>
            </a:r>
            <a:endParaRPr lang="tr-TR" sz="3200" b="1" dirty="0">
              <a:latin typeface="Algerian" pitchFamily="82" charset="0"/>
            </a:endParaRPr>
          </a:p>
        </p:txBody>
      </p:sp>
      <p:pic>
        <p:nvPicPr>
          <p:cNvPr id="5122" name="Picture 2" descr="C:\Users\mehmet\Desktop\muftuluk-ve-milli-egitim-ele-ele-okul-cami-butunlesmesi-projesi-123135-5.jpg"/>
          <p:cNvPicPr>
            <a:picLocks noGrp="1" noChangeAspect="1" noChangeArrowheads="1"/>
          </p:cNvPicPr>
          <p:nvPr>
            <p:ph sz="half" idx="1"/>
          </p:nvPr>
        </p:nvPicPr>
        <p:blipFill>
          <a:blip r:embed="rId2"/>
          <a:stretch>
            <a:fillRect/>
          </a:stretch>
        </p:blipFill>
        <p:spPr bwMode="auto">
          <a:xfrm>
            <a:off x="599048" y="1969477"/>
            <a:ext cx="5435991" cy="3927968"/>
          </a:xfrm>
          <a:prstGeom prst="rect">
            <a:avLst/>
          </a:prstGeom>
          <a:noFill/>
        </p:spPr>
      </p:pic>
      <p:sp>
        <p:nvSpPr>
          <p:cNvPr id="6" name="5 İçerik Yer Tutucusu"/>
          <p:cNvSpPr>
            <a:spLocks noGrp="1"/>
          </p:cNvSpPr>
          <p:nvPr>
            <p:ph sz="half" idx="2"/>
          </p:nvPr>
        </p:nvSpPr>
        <p:spPr/>
        <p:txBody>
          <a:bodyPr>
            <a:normAutofit fontScale="92500" lnSpcReduction="10000"/>
          </a:bodyPr>
          <a:lstStyle/>
          <a:p>
            <a:r>
              <a:rPr lang="tr-TR" dirty="0" smtClean="0">
                <a:solidFill>
                  <a:srgbClr val="FF0000"/>
                </a:solidFill>
              </a:rPr>
              <a:t>Mersin’de Milli Eğitim Müdürlüğü ile Müftülük “Minik Yürekler Kardeşlik Bilincinin Farkında” adı altında “okul-cami bütünleşmesi projesini” hayata geçirdi. Projenin hedefleri arasında, “dinin dinamizmini ilkokul çocuklarına erken yaşlarda keşfettirmek” yer alıyor. Projenin özetinde camiler “halk üniversiteleri”, fakihler ve alimler ise “bu üniversitenin hocaları” olarak tanımlanıyor!</a:t>
            </a:r>
            <a:endParaRPr lang="tr-TR" dirty="0">
              <a:solidFill>
                <a:srgbClr val="FF0000"/>
              </a:solidFill>
            </a:endParaRPr>
          </a:p>
        </p:txBody>
      </p:sp>
    </p:spTree>
    <p:extLst>
      <p:ext uri="{BB962C8B-B14F-4D97-AF65-F5344CB8AC3E}">
        <p14:creationId xmlns:p14="http://schemas.microsoft.com/office/powerpoint/2010/main" xmlns="" val="144688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3714506"/>
          </a:xfrm>
        </p:spPr>
        <p:txBody>
          <a:bodyPr>
            <a:normAutofit/>
          </a:bodyPr>
          <a:lstStyle/>
          <a:p>
            <a:r>
              <a:rPr lang="tr-TR" dirty="0" smtClean="0"/>
              <a:t>                   </a:t>
            </a:r>
            <a:br>
              <a:rPr lang="tr-TR" dirty="0" smtClean="0"/>
            </a:br>
            <a:r>
              <a:rPr lang="tr-TR" dirty="0" smtClean="0"/>
              <a:t>                     </a:t>
            </a:r>
            <a:r>
              <a:rPr lang="tr-TR" dirty="0" smtClean="0">
                <a:latin typeface="Algerian" pitchFamily="82" charset="0"/>
              </a:rPr>
              <a:t>TEŞEKKÜRLER…</a:t>
            </a:r>
            <a:endParaRPr lang="tr-TR" dirty="0">
              <a:latin typeface="Algerian"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997B5DE-BD51-47D0-AADC-F35256B79A49}"/>
              </a:ext>
            </a:extLst>
          </p:cNvPr>
          <p:cNvSpPr>
            <a:spLocks noGrp="1"/>
          </p:cNvSpPr>
          <p:nvPr>
            <p:ph idx="1"/>
          </p:nvPr>
        </p:nvSpPr>
        <p:spPr>
          <a:xfrm>
            <a:off x="838200" y="648928"/>
            <a:ext cx="10515600" cy="5810865"/>
          </a:xfrm>
        </p:spPr>
        <p:txBody>
          <a:bodyPr>
            <a:normAutofit/>
          </a:bodyPr>
          <a:lstStyle/>
          <a:p>
            <a:r>
              <a:rPr lang="tr-TR" dirty="0">
                <a:latin typeface="Comic Sans MS" pitchFamily="66" charset="0"/>
              </a:rPr>
              <a:t>Okul sosyal bir örgüttür. Girdisi ve çıktısı insandır. Girdiyi çevreden alır, belirli bir eğitim sürecinden sonra ürünü tekrar çevreye verir. Bu yüzden çevreyle sıkı bir ilişki içindedir. Bu iş birliğinin tam olarak gerçekleştiği örgütlerde örgüt amacına ulaşır</a:t>
            </a:r>
          </a:p>
          <a:p>
            <a:r>
              <a:rPr lang="tr-TR" dirty="0">
                <a:latin typeface="Comic Sans MS" pitchFamily="66" charset="0"/>
              </a:rPr>
              <a:t>Zorunlu eğitim günümüzde geçmişe oranla daha uzun bir zamanı kapsamakla birlikte, çocuğun okulda geçirdiği zaman ailesi ve çevresiyle geçirdiği zamana göre daha kısa olduğundan okul öğrenmelerinin aile çevresinde de desteklenmesi gereklidir. Öğrencilerin okul başarılarını artırmak hem ailelerin hem de okulun ortak sorunudur</a:t>
            </a:r>
          </a:p>
          <a:p>
            <a:endParaRPr lang="tr-TR" dirty="0"/>
          </a:p>
        </p:txBody>
      </p:sp>
    </p:spTree>
    <p:extLst>
      <p:ext uri="{BB962C8B-B14F-4D97-AF65-F5344CB8AC3E}">
        <p14:creationId xmlns:p14="http://schemas.microsoft.com/office/powerpoint/2010/main" xmlns="" val="40433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xmlns="" id="{A3D222F4-9842-425D-9C14-28B7EEC3AA4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4023" y="2811104"/>
            <a:ext cx="3366480" cy="2814377"/>
          </a:xfrm>
          <a:prstGeom prst="rect">
            <a:avLst/>
          </a:prstGeom>
        </p:spPr>
      </p:pic>
      <p:sp>
        <p:nvSpPr>
          <p:cNvPr id="3" name="İçerik Yer Tutucusu 2">
            <a:extLst>
              <a:ext uri="{FF2B5EF4-FFF2-40B4-BE49-F238E27FC236}">
                <a16:creationId xmlns:a16="http://schemas.microsoft.com/office/drawing/2014/main" xmlns="" id="{EDA0BE36-0A14-49DC-9A8C-C5B663624112}"/>
              </a:ext>
            </a:extLst>
          </p:cNvPr>
          <p:cNvSpPr>
            <a:spLocks noGrp="1"/>
          </p:cNvSpPr>
          <p:nvPr>
            <p:ph idx="1"/>
          </p:nvPr>
        </p:nvSpPr>
        <p:spPr>
          <a:xfrm>
            <a:off x="4955354" y="2682433"/>
            <a:ext cx="6282169" cy="3215749"/>
          </a:xfrm>
        </p:spPr>
        <p:txBody>
          <a:bodyPr>
            <a:normAutofit/>
          </a:bodyPr>
          <a:lstStyle/>
          <a:p>
            <a:pPr marL="0" indent="0">
              <a:buNone/>
            </a:pPr>
            <a:r>
              <a:rPr lang="tr-TR" sz="2400" b="1"/>
              <a:t> AMAÇ: </a:t>
            </a:r>
          </a:p>
          <a:p>
            <a:pPr>
              <a:buFont typeface="Wingdings" panose="05000000000000000000" pitchFamily="2" charset="2"/>
              <a:buChar char="v"/>
            </a:pPr>
            <a:r>
              <a:rPr lang="tr-TR" sz="2400"/>
              <a:t>Davranış sorunlarını en aza indirmek.</a:t>
            </a:r>
          </a:p>
          <a:p>
            <a:pPr>
              <a:buFont typeface="Wingdings" panose="05000000000000000000" pitchFamily="2" charset="2"/>
              <a:buChar char="v"/>
            </a:pPr>
            <a:r>
              <a:rPr lang="tr-TR" sz="2400"/>
              <a:t>Öğrenci sosyal, duygusal ve akademik açıdan gelişimini sağlamak.</a:t>
            </a:r>
          </a:p>
          <a:p>
            <a:pPr>
              <a:buFont typeface="Wingdings" panose="05000000000000000000" pitchFamily="2" charset="2"/>
              <a:buChar char="v"/>
            </a:pPr>
            <a:r>
              <a:rPr lang="tr-TR" sz="2400"/>
              <a:t>Öğretmen, veli ve öğrenci arasında iş birliğini arttırmak.</a:t>
            </a:r>
          </a:p>
          <a:p>
            <a:pPr marL="0" indent="0">
              <a:buNone/>
            </a:pPr>
            <a:endParaRPr lang="tr-TR" sz="2400"/>
          </a:p>
        </p:txBody>
      </p:sp>
    </p:spTree>
    <p:extLst>
      <p:ext uri="{BB962C8B-B14F-4D97-AF65-F5344CB8AC3E}">
        <p14:creationId xmlns:p14="http://schemas.microsoft.com/office/powerpoint/2010/main" xmlns="" val="21745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D65AFEC-CBC5-409F-94EF-C56F69DB495B}"/>
              </a:ext>
            </a:extLst>
          </p:cNvPr>
          <p:cNvSpPr>
            <a:spLocks noGrp="1"/>
          </p:cNvSpPr>
          <p:nvPr>
            <p:ph type="title"/>
          </p:nvPr>
        </p:nvSpPr>
        <p:spPr/>
        <p:txBody>
          <a:bodyPr/>
          <a:lstStyle/>
          <a:p>
            <a:r>
              <a:rPr lang="tr-TR" dirty="0">
                <a:highlight>
                  <a:srgbClr val="C0C0C0"/>
                </a:highlight>
              </a:rPr>
              <a:t>        </a:t>
            </a:r>
            <a:r>
              <a:rPr lang="tr-TR" sz="3600" dirty="0" err="1">
                <a:highlight>
                  <a:srgbClr val="C0C0C0"/>
                </a:highlight>
                <a:latin typeface="Algerian" panose="04020705040A02060702" pitchFamily="82" charset="0"/>
              </a:rPr>
              <a:t>Yapılabinilecek</a:t>
            </a:r>
            <a:r>
              <a:rPr lang="tr-TR" sz="3600" dirty="0">
                <a:highlight>
                  <a:srgbClr val="C0C0C0"/>
                </a:highlight>
                <a:latin typeface="Algerian" panose="04020705040A02060702" pitchFamily="82" charset="0"/>
              </a:rPr>
              <a:t> Etkinlikler</a:t>
            </a:r>
          </a:p>
        </p:txBody>
      </p:sp>
      <p:sp>
        <p:nvSpPr>
          <p:cNvPr id="3" name="İçerik Yer Tutucusu 2">
            <a:extLst>
              <a:ext uri="{FF2B5EF4-FFF2-40B4-BE49-F238E27FC236}">
                <a16:creationId xmlns:a16="http://schemas.microsoft.com/office/drawing/2014/main" xmlns="" id="{4D455403-6B43-4F14-A9B3-31C72F8D010D}"/>
              </a:ext>
            </a:extLst>
          </p:cNvPr>
          <p:cNvSpPr>
            <a:spLocks noGrp="1"/>
          </p:cNvSpPr>
          <p:nvPr>
            <p:ph idx="1"/>
          </p:nvPr>
        </p:nvSpPr>
        <p:spPr/>
        <p:txBody>
          <a:bodyPr>
            <a:normAutofit fontScale="92500" lnSpcReduction="10000"/>
          </a:bodyPr>
          <a:lstStyle/>
          <a:p>
            <a:pPr marL="0" lvl="0" indent="0" eaLnBrk="0" fontAlgn="base" hangingPunct="0">
              <a:lnSpc>
                <a:spcPct val="100000"/>
              </a:lnSpc>
              <a:spcBef>
                <a:spcPct val="0"/>
              </a:spcBef>
              <a:spcAft>
                <a:spcPct val="0"/>
              </a:spcAft>
              <a:buNone/>
            </a:pPr>
            <a:r>
              <a:rPr lang="tr-TR" dirty="0">
                <a:solidFill>
                  <a:srgbClr val="FF0000"/>
                </a:solidFill>
                <a:latin typeface="Comic Sans MS" pitchFamily="66" charset="0"/>
                <a:ea typeface="Calibri" pitchFamily="34" charset="0"/>
                <a:cs typeface="Times New Roman" pitchFamily="18" charset="0"/>
              </a:rPr>
              <a:t>1. </a:t>
            </a:r>
            <a:r>
              <a:rPr lang="tr-TR" dirty="0">
                <a:latin typeface="Comic Sans MS" pitchFamily="66" charset="0"/>
                <a:ea typeface="Calibri" pitchFamily="34" charset="0"/>
                <a:cs typeface="Times New Roman" pitchFamily="18" charset="0"/>
              </a:rPr>
              <a:t>Veli-öğretmen-öğrenci toplantıları: Ortak katılımı sağlayan bir program hazırlanarak velilere bildirilir.</a:t>
            </a:r>
            <a:endParaRPr lang="tr-TR" dirty="0">
              <a:latin typeface="Comic Sans MS" pitchFamily="66" charset="0"/>
              <a:cs typeface="Arial" pitchFamily="34" charset="0"/>
            </a:endParaRPr>
          </a:p>
          <a:p>
            <a:pPr marL="0" lvl="0" indent="0" eaLnBrk="0" fontAlgn="base" hangingPunct="0">
              <a:lnSpc>
                <a:spcPct val="100000"/>
              </a:lnSpc>
              <a:spcBef>
                <a:spcPct val="0"/>
              </a:spcBef>
              <a:spcAft>
                <a:spcPct val="0"/>
              </a:spcAft>
              <a:buNone/>
            </a:pPr>
            <a:r>
              <a:rPr lang="tr-TR" dirty="0">
                <a:solidFill>
                  <a:srgbClr val="FF0000"/>
                </a:solidFill>
                <a:latin typeface="Comic Sans MS" pitchFamily="66" charset="0"/>
                <a:ea typeface="Calibri" pitchFamily="34" charset="0"/>
                <a:cs typeface="Times New Roman" pitchFamily="18" charset="0"/>
              </a:rPr>
              <a:t>2</a:t>
            </a:r>
            <a:r>
              <a:rPr lang="tr-TR" dirty="0">
                <a:latin typeface="Comic Sans MS" pitchFamily="66" charset="0"/>
                <a:ea typeface="Calibri" pitchFamily="34" charset="0"/>
                <a:cs typeface="Times New Roman" pitchFamily="18" charset="0"/>
              </a:rPr>
              <a:t>. Karneler: Veliler çocuğun ev ödevi yapma isteği, okuma sevgisi, televizyon izleme alışkanlığı, öğrenmeye karşı tutumu ve evdeki durumu hakkında karne doldurmalıdır.</a:t>
            </a:r>
            <a:endParaRPr lang="tr-TR" dirty="0">
              <a:latin typeface="Comic Sans MS" pitchFamily="66" charset="0"/>
              <a:cs typeface="Arial" pitchFamily="34" charset="0"/>
            </a:endParaRPr>
          </a:p>
          <a:p>
            <a:pPr marL="0" lvl="0" indent="0" eaLnBrk="0" fontAlgn="base" hangingPunct="0">
              <a:lnSpc>
                <a:spcPct val="100000"/>
              </a:lnSpc>
              <a:spcBef>
                <a:spcPct val="0"/>
              </a:spcBef>
              <a:spcAft>
                <a:spcPct val="0"/>
              </a:spcAft>
              <a:buNone/>
            </a:pPr>
            <a:r>
              <a:rPr lang="tr-TR" dirty="0">
                <a:solidFill>
                  <a:srgbClr val="FF0000"/>
                </a:solidFill>
                <a:latin typeface="Comic Sans MS" pitchFamily="66" charset="0"/>
                <a:ea typeface="Calibri" pitchFamily="34" charset="0"/>
                <a:cs typeface="Times New Roman" pitchFamily="18" charset="0"/>
              </a:rPr>
              <a:t>3. </a:t>
            </a:r>
            <a:r>
              <a:rPr lang="tr-TR" dirty="0">
                <a:latin typeface="Comic Sans MS" pitchFamily="66" charset="0"/>
                <a:ea typeface="Calibri" pitchFamily="34" charset="0"/>
                <a:cs typeface="Times New Roman" pitchFamily="18" charset="0"/>
              </a:rPr>
              <a:t>Okul gazeteleri: Okul gazete çıkarmalı ve ev ödevleri konusunda ipuçları, katılmak istedikleri aile içi etkinlikler ve yaptıkları eğitimsel geziler gibi konularda velilerden yazılar istemelidir. </a:t>
            </a:r>
            <a:endParaRPr lang="tr-TR" dirty="0">
              <a:latin typeface="Comic Sans MS" pitchFamily="66" charset="0"/>
              <a:cs typeface="Arial" pitchFamily="34" charset="0"/>
            </a:endParaRPr>
          </a:p>
          <a:p>
            <a:pPr marL="0" lvl="0" indent="0" eaLnBrk="0" fontAlgn="base" hangingPunct="0">
              <a:lnSpc>
                <a:spcPct val="100000"/>
              </a:lnSpc>
              <a:spcBef>
                <a:spcPct val="0"/>
              </a:spcBef>
              <a:spcAft>
                <a:spcPct val="0"/>
              </a:spcAft>
              <a:buNone/>
            </a:pPr>
            <a:r>
              <a:rPr lang="tr-TR" dirty="0">
                <a:solidFill>
                  <a:srgbClr val="FF0000"/>
                </a:solidFill>
                <a:latin typeface="Comic Sans MS" pitchFamily="66" charset="0"/>
                <a:ea typeface="Calibri" pitchFamily="34" charset="0"/>
                <a:cs typeface="Times New Roman" pitchFamily="18" charset="0"/>
              </a:rPr>
              <a:t>4</a:t>
            </a:r>
            <a:r>
              <a:rPr lang="tr-TR" dirty="0">
                <a:latin typeface="Comic Sans MS" pitchFamily="66" charset="0"/>
                <a:ea typeface="Calibri" pitchFamily="34" charset="0"/>
                <a:cs typeface="Times New Roman" pitchFamily="18" charset="0"/>
              </a:rPr>
              <a:t>. Kutlama kartları: Çocuğun özel başarı ve davranışlarını kutlama amacıyla öğretmen ve veliler birbirlerine karşılıklı olarak kutlama kartları göndermelidir.</a:t>
            </a:r>
            <a:endParaRPr lang="tr-TR" dirty="0">
              <a:latin typeface="Comic Sans MS" pitchFamily="66" charset="0"/>
              <a:cs typeface="Arial" pitchFamily="34" charset="0"/>
            </a:endParaRPr>
          </a:p>
          <a:p>
            <a:endParaRPr lang="tr-TR" dirty="0"/>
          </a:p>
        </p:txBody>
      </p:sp>
    </p:spTree>
    <p:extLst>
      <p:ext uri="{BB962C8B-B14F-4D97-AF65-F5344CB8AC3E}">
        <p14:creationId xmlns:p14="http://schemas.microsoft.com/office/powerpoint/2010/main" xmlns="" val="322476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DA4A07A-1B7A-460D-86B5-D3965D2D72A4}"/>
              </a:ext>
            </a:extLst>
          </p:cNvPr>
          <p:cNvSpPr>
            <a:spLocks noGrp="1"/>
          </p:cNvSpPr>
          <p:nvPr>
            <p:ph idx="1"/>
          </p:nvPr>
        </p:nvSpPr>
        <p:spPr>
          <a:xfrm>
            <a:off x="838200" y="658761"/>
            <a:ext cx="10515600" cy="5518202"/>
          </a:xfrm>
        </p:spPr>
        <p:txBody>
          <a:bodyPr/>
          <a:lstStyle/>
          <a:p>
            <a:pPr lvl="0" eaLnBrk="0" fontAlgn="base" hangingPunct="0">
              <a:spcBef>
                <a:spcPct val="0"/>
              </a:spcBef>
              <a:spcAft>
                <a:spcPct val="0"/>
              </a:spcAft>
            </a:pPr>
            <a:r>
              <a:rPr lang="tr-TR" dirty="0">
                <a:solidFill>
                  <a:srgbClr val="FF0000"/>
                </a:solidFill>
                <a:latin typeface="Comic Sans MS" pitchFamily="66" charset="0"/>
                <a:ea typeface="Calibri" pitchFamily="34" charset="0"/>
                <a:cs typeface="Times New Roman" pitchFamily="18" charset="0"/>
              </a:rPr>
              <a:t>5. </a:t>
            </a:r>
            <a:r>
              <a:rPr lang="tr-TR" dirty="0">
                <a:latin typeface="Comic Sans MS" pitchFamily="66" charset="0"/>
                <a:ea typeface="Calibri" pitchFamily="34" charset="0"/>
                <a:cs typeface="Times New Roman" pitchFamily="18" charset="0"/>
              </a:rPr>
              <a:t>Veli-öğretmen görüşmeleri</a:t>
            </a:r>
            <a:endParaRPr lang="tr-TR" dirty="0">
              <a:latin typeface="Comic Sans MS" pitchFamily="66" charset="0"/>
              <a:cs typeface="Arial" pitchFamily="34" charset="0"/>
            </a:endParaRPr>
          </a:p>
          <a:p>
            <a:pPr lvl="0" eaLnBrk="0" fontAlgn="base" hangingPunct="0">
              <a:spcBef>
                <a:spcPct val="0"/>
              </a:spcBef>
              <a:spcAft>
                <a:spcPct val="0"/>
              </a:spcAft>
            </a:pPr>
            <a:r>
              <a:rPr lang="tr-TR" dirty="0">
                <a:solidFill>
                  <a:srgbClr val="FF0000"/>
                </a:solidFill>
                <a:latin typeface="Comic Sans MS" pitchFamily="66" charset="0"/>
                <a:ea typeface="Calibri" pitchFamily="34" charset="0"/>
                <a:cs typeface="Times New Roman" pitchFamily="18" charset="0"/>
              </a:rPr>
              <a:t>6. </a:t>
            </a:r>
            <a:r>
              <a:rPr lang="tr-TR" dirty="0">
                <a:latin typeface="Comic Sans MS" pitchFamily="66" charset="0"/>
                <a:ea typeface="Calibri" pitchFamily="34" charset="0"/>
                <a:cs typeface="Times New Roman" pitchFamily="18" charset="0"/>
              </a:rPr>
              <a:t>Veli panosu: Özellikle veliler için olmak üzere okulun ana girişine bir ilan tahtası asılmalıdır.</a:t>
            </a:r>
            <a:endParaRPr lang="tr-TR" dirty="0">
              <a:latin typeface="Comic Sans MS" pitchFamily="66" charset="0"/>
              <a:cs typeface="Arial" pitchFamily="34" charset="0"/>
            </a:endParaRPr>
          </a:p>
          <a:p>
            <a:pPr lvl="0" eaLnBrk="0" fontAlgn="base" hangingPunct="0">
              <a:spcBef>
                <a:spcPct val="0"/>
              </a:spcBef>
              <a:spcAft>
                <a:spcPct val="0"/>
              </a:spcAft>
            </a:pPr>
            <a:r>
              <a:rPr lang="tr-TR" dirty="0">
                <a:solidFill>
                  <a:srgbClr val="FF0000"/>
                </a:solidFill>
                <a:latin typeface="Comic Sans MS" pitchFamily="66" charset="0"/>
                <a:ea typeface="Calibri" pitchFamily="34" charset="0"/>
                <a:cs typeface="Times New Roman" pitchFamily="18" charset="0"/>
              </a:rPr>
              <a:t>7. </a:t>
            </a:r>
            <a:r>
              <a:rPr lang="tr-TR" dirty="0">
                <a:latin typeface="Comic Sans MS" pitchFamily="66" charset="0"/>
                <a:ea typeface="Calibri" pitchFamily="34" charset="0"/>
                <a:cs typeface="Times New Roman" pitchFamily="18" charset="0"/>
              </a:rPr>
              <a:t>Velileri bilgilendirme: Çocuğun okulda ne öğrendiği ile ilgili meraklarını gidermek için işlenene konular, haftalık programlar velilere gönderilir.</a:t>
            </a:r>
          </a:p>
          <a:p>
            <a:pPr lvl="0" eaLnBrk="0" fontAlgn="base" hangingPunct="0">
              <a:spcBef>
                <a:spcPct val="0"/>
              </a:spcBef>
              <a:spcAft>
                <a:spcPct val="0"/>
              </a:spcAft>
            </a:pPr>
            <a:r>
              <a:rPr lang="tr-TR" dirty="0">
                <a:solidFill>
                  <a:srgbClr val="FF0000"/>
                </a:solidFill>
                <a:latin typeface="Comic Sans MS" pitchFamily="66" charset="0"/>
                <a:ea typeface="Calibri" pitchFamily="34" charset="0"/>
                <a:cs typeface="Times New Roman" pitchFamily="18" charset="0"/>
              </a:rPr>
              <a:t>8. </a:t>
            </a:r>
            <a:r>
              <a:rPr lang="tr-TR" dirty="0">
                <a:latin typeface="Comic Sans MS" pitchFamily="66" charset="0"/>
                <a:ea typeface="Calibri" pitchFamily="34" charset="0"/>
                <a:cs typeface="Times New Roman" pitchFamily="18" charset="0"/>
              </a:rPr>
              <a:t>Ödev defterleri: Her öğrencinin, günlük ödevleri ve aldıkları notları yazacakları bir defter tutmalarını sağlayarak öğrenciler izlenir</a:t>
            </a:r>
            <a:endParaRPr lang="tr-TR" dirty="0"/>
          </a:p>
        </p:txBody>
      </p:sp>
    </p:spTree>
    <p:extLst>
      <p:ext uri="{BB962C8B-B14F-4D97-AF65-F5344CB8AC3E}">
        <p14:creationId xmlns:p14="http://schemas.microsoft.com/office/powerpoint/2010/main" xmlns="" val="280715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2B2071F-EBC8-4C5F-B5EA-9738C9BFF21C}"/>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sz="3700">
                <a:highlight>
                  <a:srgbClr val="C0C0C0"/>
                </a:highlight>
              </a:rPr>
              <a:t>OKUL AİLE BİRLİKLERİ İLE YAPILAN ÖRNEK PROJELER</a:t>
            </a:r>
          </a:p>
        </p:txBody>
      </p:sp>
      <p:cxnSp>
        <p:nvCxnSpPr>
          <p:cNvPr id="13" name="Straight Connector 12">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İçerik Yer Tutucusu 7">
            <a:extLst>
              <a:ext uri="{FF2B5EF4-FFF2-40B4-BE49-F238E27FC236}">
                <a16:creationId xmlns:a16="http://schemas.microsoft.com/office/drawing/2014/main" xmlns="" id="{3BEA4784-DC62-434E-8BB4-0FBAF4ECA06A}"/>
              </a:ext>
            </a:extLst>
          </p:cNvPr>
          <p:cNvPicPr>
            <a:picLocks noGrp="1" noChangeAspect="1"/>
          </p:cNvPicPr>
          <p:nvPr>
            <p:ph sz="quarter" idx="4"/>
          </p:nvPr>
        </p:nvPicPr>
        <p:blipFill>
          <a:blip r:embed="rId2">
            <a:extLst>
              <a:ext uri="{28A0092B-C50C-407E-A947-70E740481C1C}">
                <a14:useLocalDpi xmlns:a14="http://schemas.microsoft.com/office/drawing/2010/main" xmlns="" val="0"/>
              </a:ext>
            </a:extLst>
          </a:blip>
          <a:stretch>
            <a:fillRect/>
          </a:stretch>
        </p:blipFill>
        <p:spPr>
          <a:xfrm>
            <a:off x="1114023" y="2349911"/>
            <a:ext cx="3654622" cy="3441283"/>
          </a:xfrm>
          <a:prstGeom prst="rect">
            <a:avLst/>
          </a:prstGeom>
        </p:spPr>
      </p:pic>
      <p:sp>
        <p:nvSpPr>
          <p:cNvPr id="3" name="İçerik Yer Tutucusu 2">
            <a:extLst>
              <a:ext uri="{FF2B5EF4-FFF2-40B4-BE49-F238E27FC236}">
                <a16:creationId xmlns:a16="http://schemas.microsoft.com/office/drawing/2014/main" xmlns="" id="{71FC4F64-1E4A-496A-A370-3BB670BF8082}"/>
              </a:ext>
            </a:extLst>
          </p:cNvPr>
          <p:cNvSpPr>
            <a:spLocks noGrp="1"/>
          </p:cNvSpPr>
          <p:nvPr>
            <p:ph sz="half" idx="2"/>
          </p:nvPr>
        </p:nvSpPr>
        <p:spPr>
          <a:xfrm>
            <a:off x="4955354" y="2489329"/>
            <a:ext cx="6282169" cy="3803315"/>
          </a:xfrm>
        </p:spPr>
        <p:txBody>
          <a:bodyPr vert="horz" lIns="91440" tIns="45720" rIns="91440" bIns="45720" rtlCol="0">
            <a:normAutofit/>
          </a:bodyPr>
          <a:lstStyle/>
          <a:p>
            <a:pPr fontAlgn="base"/>
            <a:r>
              <a:rPr lang="en-US" sz="1200" dirty="0" err="1"/>
              <a:t>Doğa</a:t>
            </a:r>
            <a:r>
              <a:rPr lang="en-US" sz="1200" dirty="0"/>
              <a:t> </a:t>
            </a:r>
            <a:r>
              <a:rPr lang="en-US" sz="1200" dirty="0" err="1"/>
              <a:t>Koleji'nden</a:t>
            </a:r>
            <a:r>
              <a:rPr lang="en-US" sz="1200" dirty="0"/>
              <a:t>, </a:t>
            </a:r>
            <a:r>
              <a:rPr lang="en-US" sz="1200" dirty="0" err="1"/>
              <a:t>merkezdeki</a:t>
            </a:r>
            <a:r>
              <a:rPr lang="en-US" sz="1200" dirty="0"/>
              <a:t> </a:t>
            </a:r>
            <a:r>
              <a:rPr lang="en-US" sz="1200" dirty="0" err="1"/>
              <a:t>bir</a:t>
            </a:r>
            <a:r>
              <a:rPr lang="en-US" sz="1200" dirty="0"/>
              <a:t> </a:t>
            </a:r>
            <a:r>
              <a:rPr lang="en-US" sz="1200" dirty="0" err="1"/>
              <a:t>devlet</a:t>
            </a:r>
            <a:r>
              <a:rPr lang="en-US" sz="1200" dirty="0"/>
              <a:t> </a:t>
            </a:r>
            <a:r>
              <a:rPr lang="en-US" sz="1200" dirty="0" err="1"/>
              <a:t>okuluna</a:t>
            </a:r>
            <a:r>
              <a:rPr lang="en-US" sz="1200" dirty="0"/>
              <a:t> </a:t>
            </a:r>
            <a:r>
              <a:rPr lang="en-US" sz="1200" dirty="0" err="1"/>
              <a:t>yardım</a:t>
            </a:r>
            <a:r>
              <a:rPr lang="en-US" sz="1200" dirty="0"/>
              <a:t> </a:t>
            </a:r>
            <a:r>
              <a:rPr lang="en-US" sz="1200" dirty="0" err="1"/>
              <a:t>dayanışması</a:t>
            </a:r>
            <a:r>
              <a:rPr lang="en-US" sz="1200" dirty="0"/>
              <a:t> </a:t>
            </a:r>
            <a:br>
              <a:rPr lang="en-US" sz="1200" dirty="0"/>
            </a:br>
            <a:r>
              <a:rPr lang="en-US" sz="1200" dirty="0"/>
              <a:t/>
            </a:r>
            <a:br>
              <a:rPr lang="en-US" sz="1200" dirty="0"/>
            </a:br>
            <a:r>
              <a:rPr lang="en-US" sz="1200" dirty="0" err="1"/>
              <a:t>Doğa</a:t>
            </a:r>
            <a:r>
              <a:rPr lang="en-US" sz="1200" dirty="0"/>
              <a:t> </a:t>
            </a:r>
            <a:r>
              <a:rPr lang="en-US" sz="1200" dirty="0" err="1"/>
              <a:t>Koleji</a:t>
            </a:r>
            <a:r>
              <a:rPr lang="en-US" sz="1200" dirty="0"/>
              <a:t> </a:t>
            </a:r>
            <a:r>
              <a:rPr lang="en-US" sz="1200" dirty="0" err="1"/>
              <a:t>Okul</a:t>
            </a:r>
            <a:r>
              <a:rPr lang="en-US" sz="1200" dirty="0"/>
              <a:t> </a:t>
            </a:r>
            <a:r>
              <a:rPr lang="en-US" sz="1200" dirty="0" err="1"/>
              <a:t>Aile</a:t>
            </a:r>
            <a:r>
              <a:rPr lang="en-US" sz="1200" dirty="0"/>
              <a:t> </a:t>
            </a:r>
            <a:r>
              <a:rPr lang="en-US" sz="1200" dirty="0" err="1"/>
              <a:t>Birliği'nden</a:t>
            </a:r>
            <a:r>
              <a:rPr lang="en-US" sz="1200" dirty="0"/>
              <a:t> </a:t>
            </a:r>
            <a:r>
              <a:rPr lang="en-US" sz="1200" dirty="0" err="1"/>
              <a:t>Herkese</a:t>
            </a:r>
            <a:r>
              <a:rPr lang="en-US" sz="1200" dirty="0"/>
              <a:t> </a:t>
            </a:r>
            <a:r>
              <a:rPr lang="en-US" sz="1200" dirty="0" err="1"/>
              <a:t>Örnek</a:t>
            </a:r>
            <a:r>
              <a:rPr lang="en-US" sz="1200" dirty="0"/>
              <a:t> </a:t>
            </a:r>
            <a:r>
              <a:rPr lang="en-US" sz="1200" dirty="0" err="1"/>
              <a:t>olacak</a:t>
            </a:r>
            <a:r>
              <a:rPr lang="en-US" sz="1200" dirty="0"/>
              <a:t> </a:t>
            </a:r>
            <a:r>
              <a:rPr lang="en-US" sz="1200" dirty="0" err="1"/>
              <a:t>kampanya</a:t>
            </a:r>
            <a:r>
              <a:rPr lang="en-US" sz="1200" dirty="0"/>
              <a:t>… </a:t>
            </a:r>
            <a:br>
              <a:rPr lang="en-US" sz="1200" dirty="0"/>
            </a:br>
            <a:r>
              <a:rPr lang="en-US" sz="1200" dirty="0"/>
              <a:t/>
            </a:r>
            <a:br>
              <a:rPr lang="en-US" sz="1200" dirty="0"/>
            </a:br>
            <a:r>
              <a:rPr lang="en-US" sz="1200" dirty="0" err="1"/>
              <a:t>Sakarya'nın</a:t>
            </a:r>
            <a:r>
              <a:rPr lang="en-US" sz="1200" dirty="0"/>
              <a:t> </a:t>
            </a:r>
            <a:r>
              <a:rPr lang="en-US" sz="1200" dirty="0" err="1"/>
              <a:t>başarılı</a:t>
            </a:r>
            <a:r>
              <a:rPr lang="en-US" sz="1200" dirty="0"/>
              <a:t> </a:t>
            </a:r>
            <a:r>
              <a:rPr lang="en-US" sz="1200" dirty="0" err="1"/>
              <a:t>ve</a:t>
            </a:r>
            <a:r>
              <a:rPr lang="en-US" sz="1200" dirty="0"/>
              <a:t> </a:t>
            </a:r>
            <a:r>
              <a:rPr lang="en-US" sz="1200" dirty="0" err="1"/>
              <a:t>yaptığı</a:t>
            </a:r>
            <a:r>
              <a:rPr lang="en-US" sz="1200" dirty="0"/>
              <a:t> </a:t>
            </a:r>
            <a:r>
              <a:rPr lang="en-US" sz="1200" dirty="0" err="1"/>
              <a:t>etkinlikleriyle</a:t>
            </a:r>
            <a:r>
              <a:rPr lang="en-US" sz="1200" dirty="0"/>
              <a:t> </a:t>
            </a:r>
            <a:r>
              <a:rPr lang="en-US" sz="1200" dirty="0" err="1"/>
              <a:t>ön</a:t>
            </a:r>
            <a:r>
              <a:rPr lang="en-US" sz="1200" dirty="0"/>
              <a:t> plana </a:t>
            </a:r>
            <a:r>
              <a:rPr lang="en-US" sz="1200" dirty="0" err="1"/>
              <a:t>çıkarak</a:t>
            </a:r>
            <a:r>
              <a:rPr lang="en-US" sz="1200" dirty="0"/>
              <a:t>, </a:t>
            </a:r>
            <a:r>
              <a:rPr lang="en-US" sz="1200" dirty="0" err="1"/>
              <a:t>adından</a:t>
            </a:r>
            <a:r>
              <a:rPr lang="en-US" sz="1200" dirty="0"/>
              <a:t> </a:t>
            </a:r>
            <a:r>
              <a:rPr lang="en-US" sz="1200" dirty="0" err="1"/>
              <a:t>sıkça</a:t>
            </a:r>
            <a:r>
              <a:rPr lang="en-US" sz="1200" dirty="0"/>
              <a:t> </a:t>
            </a:r>
            <a:r>
              <a:rPr lang="en-US" sz="1200" dirty="0" err="1"/>
              <a:t>söz</a:t>
            </a:r>
            <a:r>
              <a:rPr lang="en-US" sz="1200" dirty="0"/>
              <a:t> </a:t>
            </a:r>
            <a:r>
              <a:rPr lang="en-US" sz="1200" dirty="0" err="1"/>
              <a:t>ettiren</a:t>
            </a:r>
            <a:r>
              <a:rPr lang="en-US" sz="1200" dirty="0"/>
              <a:t> </a:t>
            </a:r>
            <a:r>
              <a:rPr lang="en-US" sz="1200" dirty="0" err="1"/>
              <a:t>Sakarya</a:t>
            </a:r>
            <a:r>
              <a:rPr lang="en-US" sz="1200" dirty="0"/>
              <a:t> </a:t>
            </a:r>
            <a:r>
              <a:rPr lang="en-US" sz="1200" dirty="0" err="1"/>
              <a:t>Özel</a:t>
            </a:r>
            <a:r>
              <a:rPr lang="en-US" sz="1200" dirty="0"/>
              <a:t> </a:t>
            </a:r>
            <a:r>
              <a:rPr lang="en-US" sz="1200" dirty="0" err="1"/>
              <a:t>Doğa</a:t>
            </a:r>
            <a:r>
              <a:rPr lang="en-US" sz="1200" dirty="0"/>
              <a:t> </a:t>
            </a:r>
            <a:r>
              <a:rPr lang="en-US" sz="1200" dirty="0" err="1"/>
              <a:t>Koleji'nin</a:t>
            </a:r>
            <a:r>
              <a:rPr lang="en-US" sz="1200" dirty="0"/>
              <a:t> </a:t>
            </a:r>
            <a:r>
              <a:rPr lang="en-US" sz="1200" dirty="0" err="1"/>
              <a:t>Okul</a:t>
            </a:r>
            <a:r>
              <a:rPr lang="en-US" sz="1200" dirty="0"/>
              <a:t> </a:t>
            </a:r>
            <a:r>
              <a:rPr lang="en-US" sz="1200" dirty="0" err="1"/>
              <a:t>Aile</a:t>
            </a:r>
            <a:r>
              <a:rPr lang="en-US" sz="1200" dirty="0"/>
              <a:t> </a:t>
            </a:r>
            <a:r>
              <a:rPr lang="en-US" sz="1200" dirty="0" err="1"/>
              <a:t>Birliği</a:t>
            </a:r>
            <a:r>
              <a:rPr lang="en-US" sz="1200" dirty="0"/>
              <a:t>; </a:t>
            </a:r>
            <a:r>
              <a:rPr lang="en-US" sz="1200" dirty="0" err="1"/>
              <a:t>sosyal</a:t>
            </a:r>
            <a:r>
              <a:rPr lang="en-US" sz="1200" dirty="0"/>
              <a:t> </a:t>
            </a:r>
            <a:r>
              <a:rPr lang="en-US" sz="1200" dirty="0" err="1"/>
              <a:t>sorumluluk</a:t>
            </a:r>
            <a:r>
              <a:rPr lang="en-US" sz="1200" dirty="0"/>
              <a:t> </a:t>
            </a:r>
            <a:r>
              <a:rPr lang="en-US" sz="1200" dirty="0" err="1"/>
              <a:t>projesi</a:t>
            </a:r>
            <a:r>
              <a:rPr lang="en-US" sz="1200" dirty="0"/>
              <a:t> </a:t>
            </a:r>
            <a:r>
              <a:rPr lang="en-US" sz="1200" dirty="0" err="1"/>
              <a:t>kapsamında</a:t>
            </a:r>
            <a:r>
              <a:rPr lang="en-US" sz="1200" dirty="0"/>
              <a:t>, </a:t>
            </a:r>
            <a:r>
              <a:rPr lang="en-US" sz="1200" dirty="0" err="1"/>
              <a:t>diğer</a:t>
            </a:r>
            <a:r>
              <a:rPr lang="en-US" sz="1200" dirty="0"/>
              <a:t> </a:t>
            </a:r>
            <a:r>
              <a:rPr lang="en-US" sz="1200" dirty="0" err="1"/>
              <a:t>özel</a:t>
            </a:r>
            <a:r>
              <a:rPr lang="en-US" sz="1200" dirty="0"/>
              <a:t> </a:t>
            </a:r>
            <a:r>
              <a:rPr lang="en-US" sz="1200" dirty="0" err="1"/>
              <a:t>okullara</a:t>
            </a:r>
            <a:r>
              <a:rPr lang="en-US" sz="1200" dirty="0"/>
              <a:t> </a:t>
            </a:r>
            <a:r>
              <a:rPr lang="en-US" sz="1200" dirty="0" err="1"/>
              <a:t>örnek</a:t>
            </a:r>
            <a:r>
              <a:rPr lang="en-US" sz="1200" dirty="0"/>
              <a:t> </a:t>
            </a:r>
            <a:r>
              <a:rPr lang="en-US" sz="1200" dirty="0" err="1"/>
              <a:t>olacak</a:t>
            </a:r>
            <a:r>
              <a:rPr lang="en-US" sz="1200" dirty="0"/>
              <a:t> </a:t>
            </a:r>
            <a:r>
              <a:rPr lang="en-US" sz="1200" dirty="0" err="1"/>
              <a:t>bir</a:t>
            </a:r>
            <a:r>
              <a:rPr lang="en-US" sz="1200" dirty="0"/>
              <a:t> </a:t>
            </a:r>
            <a:r>
              <a:rPr lang="en-US" sz="1200" dirty="0" err="1"/>
              <a:t>kampanyaya</a:t>
            </a:r>
            <a:r>
              <a:rPr lang="en-US" sz="1200" dirty="0"/>
              <a:t> </a:t>
            </a:r>
            <a:r>
              <a:rPr lang="en-US" sz="1200" dirty="0" err="1"/>
              <a:t>imza</a:t>
            </a:r>
            <a:r>
              <a:rPr lang="en-US" sz="1200" dirty="0"/>
              <a:t> </a:t>
            </a:r>
            <a:r>
              <a:rPr lang="en-US" sz="1200" dirty="0" err="1"/>
              <a:t>attı</a:t>
            </a:r>
            <a:r>
              <a:rPr lang="en-US" sz="1200" dirty="0"/>
              <a:t>. </a:t>
            </a:r>
            <a:r>
              <a:rPr lang="en-US" sz="1200" dirty="0" err="1"/>
              <a:t>Okul</a:t>
            </a:r>
            <a:r>
              <a:rPr lang="en-US" sz="1200" dirty="0"/>
              <a:t> </a:t>
            </a:r>
            <a:r>
              <a:rPr lang="en-US" sz="1200" dirty="0" err="1"/>
              <a:t>Aile</a:t>
            </a:r>
            <a:r>
              <a:rPr lang="en-US" sz="1200" dirty="0"/>
              <a:t> </a:t>
            </a:r>
            <a:r>
              <a:rPr lang="en-US" sz="1200" dirty="0" err="1"/>
              <a:t>Birliği</a:t>
            </a:r>
            <a:r>
              <a:rPr lang="en-US" sz="1200" dirty="0"/>
              <a:t>, </a:t>
            </a:r>
            <a:r>
              <a:rPr lang="en-US" sz="1200" dirty="0" err="1"/>
              <a:t>Ernaz</a:t>
            </a:r>
            <a:r>
              <a:rPr lang="en-US" sz="1200" dirty="0"/>
              <a:t> </a:t>
            </a:r>
            <a:r>
              <a:rPr lang="en-US" sz="1200" dirty="0" err="1"/>
              <a:t>Tesisleri'nde</a:t>
            </a:r>
            <a:r>
              <a:rPr lang="en-US" sz="1200" dirty="0"/>
              <a:t> </a:t>
            </a:r>
            <a:r>
              <a:rPr lang="en-US" sz="1200" dirty="0" err="1"/>
              <a:t>Doğa</a:t>
            </a:r>
            <a:r>
              <a:rPr lang="en-US" sz="1200" dirty="0"/>
              <a:t> </a:t>
            </a:r>
            <a:r>
              <a:rPr lang="en-US" sz="1200" dirty="0" err="1"/>
              <a:t>Koleji</a:t>
            </a:r>
            <a:r>
              <a:rPr lang="en-US" sz="1200" dirty="0"/>
              <a:t> </a:t>
            </a:r>
            <a:r>
              <a:rPr lang="en-US" sz="1200" dirty="0" err="1"/>
              <a:t>velilerine</a:t>
            </a:r>
            <a:r>
              <a:rPr lang="en-US" sz="1200" dirty="0"/>
              <a:t> </a:t>
            </a:r>
            <a:r>
              <a:rPr lang="en-US" sz="1200" dirty="0" err="1"/>
              <a:t>yönelik</a:t>
            </a:r>
            <a:r>
              <a:rPr lang="en-US" sz="1200" dirty="0"/>
              <a:t> </a:t>
            </a:r>
            <a:r>
              <a:rPr lang="en-US" sz="1200" dirty="0" err="1"/>
              <a:t>düzenlediği</a:t>
            </a:r>
            <a:r>
              <a:rPr lang="en-US" sz="1200" dirty="0"/>
              <a:t> </a:t>
            </a:r>
            <a:r>
              <a:rPr lang="en-US" sz="1200" dirty="0" err="1"/>
              <a:t>yemekte</a:t>
            </a:r>
            <a:r>
              <a:rPr lang="en-US" sz="1200" dirty="0"/>
              <a:t>, </a:t>
            </a:r>
            <a:r>
              <a:rPr lang="en-US" sz="1200" dirty="0" err="1"/>
              <a:t>yapılan</a:t>
            </a:r>
            <a:r>
              <a:rPr lang="en-US" sz="1200" dirty="0"/>
              <a:t> </a:t>
            </a:r>
            <a:r>
              <a:rPr lang="en-US" sz="1200" dirty="0" err="1"/>
              <a:t>satış</a:t>
            </a:r>
            <a:r>
              <a:rPr lang="en-US" sz="1200" dirty="0"/>
              <a:t> </a:t>
            </a:r>
            <a:r>
              <a:rPr lang="en-US" sz="1200" dirty="0" err="1"/>
              <a:t>ve</a:t>
            </a:r>
            <a:r>
              <a:rPr lang="en-US" sz="1200" dirty="0"/>
              <a:t> </a:t>
            </a:r>
            <a:r>
              <a:rPr lang="en-US" sz="1200" dirty="0" err="1"/>
              <a:t>çekilişten</a:t>
            </a:r>
            <a:r>
              <a:rPr lang="en-US" sz="1200" dirty="0"/>
              <a:t> </a:t>
            </a:r>
            <a:r>
              <a:rPr lang="en-US" sz="1200" dirty="0" err="1"/>
              <a:t>elde</a:t>
            </a:r>
            <a:r>
              <a:rPr lang="en-US" sz="1200" dirty="0"/>
              <a:t> </a:t>
            </a:r>
            <a:r>
              <a:rPr lang="en-US" sz="1200" dirty="0" err="1"/>
              <a:t>edilen</a:t>
            </a:r>
            <a:r>
              <a:rPr lang="en-US" sz="1200" dirty="0"/>
              <a:t> </a:t>
            </a:r>
            <a:r>
              <a:rPr lang="en-US" sz="1200" dirty="0" err="1"/>
              <a:t>geliri</a:t>
            </a:r>
            <a:r>
              <a:rPr lang="en-US" sz="1200" dirty="0"/>
              <a:t>; </a:t>
            </a:r>
            <a:r>
              <a:rPr lang="en-US" sz="1200" dirty="0">
                <a:hlinkClick r:id="rId3" tooltip="Adapazarı Haberleri"/>
              </a:rPr>
              <a:t>Adapazarı</a:t>
            </a:r>
            <a:r>
              <a:rPr lang="en-US" sz="1200" dirty="0"/>
              <a:t> </a:t>
            </a:r>
            <a:r>
              <a:rPr lang="en-US" sz="1200" dirty="0" err="1"/>
              <a:t>İlçe</a:t>
            </a:r>
            <a:r>
              <a:rPr lang="en-US" sz="1200" dirty="0"/>
              <a:t> </a:t>
            </a:r>
            <a:r>
              <a:rPr lang="en-US" sz="1200" dirty="0">
                <a:hlinkClick r:id="rId4" tooltip="Milli Eğitim Müdürlüğü Haberleri"/>
              </a:rPr>
              <a:t>Milli </a:t>
            </a:r>
            <a:r>
              <a:rPr lang="en-US" sz="1200" dirty="0" err="1">
                <a:hlinkClick r:id="rId4" tooltip="Milli Eğitim Müdürlüğü Haberleri"/>
              </a:rPr>
              <a:t>Eğitim</a:t>
            </a:r>
            <a:r>
              <a:rPr lang="en-US" sz="1200" dirty="0">
                <a:hlinkClick r:id="rId4" tooltip="Milli Eğitim Müdürlüğü Haberleri"/>
              </a:rPr>
              <a:t> </a:t>
            </a:r>
            <a:r>
              <a:rPr lang="en-US" sz="1200" dirty="0" err="1">
                <a:hlinkClick r:id="rId4" tooltip="Milli Eğitim Müdürlüğü Haberleri"/>
              </a:rPr>
              <a:t>Müdürlüğü</a:t>
            </a:r>
            <a:r>
              <a:rPr lang="en-US" sz="1200" dirty="0" err="1"/>
              <a:t>'nün</a:t>
            </a:r>
            <a:r>
              <a:rPr lang="en-US" sz="1200" dirty="0"/>
              <a:t> </a:t>
            </a:r>
            <a:r>
              <a:rPr lang="en-US" sz="1200" dirty="0" err="1"/>
              <a:t>belirleyeceği</a:t>
            </a:r>
            <a:r>
              <a:rPr lang="en-US" sz="1200" dirty="0"/>
              <a:t> </a:t>
            </a:r>
            <a:r>
              <a:rPr lang="en-US" sz="1200" dirty="0" err="1"/>
              <a:t>bir</a:t>
            </a:r>
            <a:r>
              <a:rPr lang="en-US" sz="1200" dirty="0"/>
              <a:t> </a:t>
            </a:r>
            <a:r>
              <a:rPr lang="en-US" sz="1200" dirty="0" err="1"/>
              <a:t>ilköğretim</a:t>
            </a:r>
            <a:r>
              <a:rPr lang="en-US" sz="1200" dirty="0"/>
              <a:t> </a:t>
            </a:r>
            <a:r>
              <a:rPr lang="en-US" sz="1200" dirty="0" err="1"/>
              <a:t>okulunun</a:t>
            </a:r>
            <a:r>
              <a:rPr lang="en-US" sz="1200" dirty="0"/>
              <a:t> </a:t>
            </a:r>
            <a:r>
              <a:rPr lang="en-US" sz="1200" dirty="0" err="1"/>
              <a:t>eksiklerini</a:t>
            </a:r>
            <a:r>
              <a:rPr lang="en-US" sz="1200" dirty="0"/>
              <a:t> </a:t>
            </a:r>
            <a:r>
              <a:rPr lang="en-US" sz="1200" dirty="0" err="1"/>
              <a:t>gidererek</a:t>
            </a:r>
            <a:r>
              <a:rPr lang="en-US" sz="1200" dirty="0"/>
              <a:t>, </a:t>
            </a:r>
            <a:r>
              <a:rPr lang="en-US" sz="1200" dirty="0" err="1"/>
              <a:t>yardımda</a:t>
            </a:r>
            <a:r>
              <a:rPr lang="en-US" sz="1200" dirty="0"/>
              <a:t> </a:t>
            </a:r>
            <a:r>
              <a:rPr lang="en-US" sz="1200" dirty="0" err="1"/>
              <a:t>bulunacak</a:t>
            </a:r>
            <a:r>
              <a:rPr lang="en-US" sz="1200" dirty="0"/>
              <a:t>. </a:t>
            </a:r>
            <a:br>
              <a:rPr lang="en-US" sz="1200" dirty="0"/>
            </a:br>
            <a:r>
              <a:rPr lang="en-US" sz="1200" dirty="0"/>
              <a:t/>
            </a:r>
            <a:br>
              <a:rPr lang="en-US" sz="1200" dirty="0"/>
            </a:br>
            <a:r>
              <a:rPr lang="en-US" sz="1200" dirty="0" err="1"/>
              <a:t>Sosyal</a:t>
            </a:r>
            <a:r>
              <a:rPr lang="en-US" sz="1200" dirty="0"/>
              <a:t> </a:t>
            </a:r>
            <a:r>
              <a:rPr lang="en-US" sz="1200" dirty="0" err="1"/>
              <a:t>Sorumluluk</a:t>
            </a:r>
            <a:r>
              <a:rPr lang="en-US" sz="1200" dirty="0"/>
              <a:t> </a:t>
            </a:r>
            <a:r>
              <a:rPr lang="en-US" sz="1200" dirty="0" err="1"/>
              <a:t>Projesi</a:t>
            </a:r>
            <a:r>
              <a:rPr lang="en-US" sz="1200" dirty="0"/>
              <a:t> </a:t>
            </a:r>
            <a:br>
              <a:rPr lang="en-US" sz="1200" dirty="0"/>
            </a:br>
            <a:r>
              <a:rPr lang="en-US" sz="1200" dirty="0"/>
              <a:t/>
            </a:r>
            <a:br>
              <a:rPr lang="en-US" sz="1200" dirty="0"/>
            </a:br>
            <a:r>
              <a:rPr lang="en-US" sz="1200" dirty="0" err="1"/>
              <a:t>Yemekte</a:t>
            </a:r>
            <a:r>
              <a:rPr lang="en-US" sz="1200" dirty="0"/>
              <a:t> </a:t>
            </a:r>
            <a:r>
              <a:rPr lang="en-US" sz="1200" dirty="0" err="1"/>
              <a:t>bir</a:t>
            </a:r>
            <a:r>
              <a:rPr lang="en-US" sz="1200" dirty="0"/>
              <a:t> </a:t>
            </a:r>
            <a:r>
              <a:rPr lang="en-US" sz="1200" dirty="0" err="1"/>
              <a:t>konuşma</a:t>
            </a:r>
            <a:r>
              <a:rPr lang="en-US" sz="1200" dirty="0"/>
              <a:t> </a:t>
            </a:r>
            <a:r>
              <a:rPr lang="en-US" sz="1200" dirty="0" err="1"/>
              <a:t>yapan</a:t>
            </a:r>
            <a:r>
              <a:rPr lang="en-US" sz="1200" dirty="0"/>
              <a:t> </a:t>
            </a:r>
            <a:r>
              <a:rPr lang="en-US" sz="1200" dirty="0" err="1"/>
              <a:t>Sakarya</a:t>
            </a:r>
            <a:r>
              <a:rPr lang="en-US" sz="1200" dirty="0"/>
              <a:t> </a:t>
            </a:r>
            <a:r>
              <a:rPr lang="en-US" sz="1200" dirty="0" err="1"/>
              <a:t>Doğa</a:t>
            </a:r>
            <a:r>
              <a:rPr lang="en-US" sz="1200" dirty="0"/>
              <a:t> </a:t>
            </a:r>
            <a:r>
              <a:rPr lang="en-US" sz="1200" dirty="0" err="1"/>
              <a:t>Koleji</a:t>
            </a:r>
            <a:r>
              <a:rPr lang="en-US" sz="1200" dirty="0"/>
              <a:t> </a:t>
            </a:r>
            <a:r>
              <a:rPr lang="en-US" sz="1200" dirty="0" err="1"/>
              <a:t>Müdürü</a:t>
            </a:r>
            <a:r>
              <a:rPr lang="en-US" sz="1200" dirty="0"/>
              <a:t> Rabia </a:t>
            </a:r>
            <a:r>
              <a:rPr lang="en-US" sz="1200" dirty="0" err="1"/>
              <a:t>Dorkent</a:t>
            </a:r>
            <a:r>
              <a:rPr lang="en-US" sz="1200" dirty="0"/>
              <a:t>; </a:t>
            </a:r>
            <a:r>
              <a:rPr lang="en-US" sz="1200" dirty="0" err="1"/>
              <a:t>böyle</a:t>
            </a:r>
            <a:r>
              <a:rPr lang="en-US" sz="1200" dirty="0"/>
              <a:t> </a:t>
            </a:r>
            <a:r>
              <a:rPr lang="en-US" sz="1200" dirty="0" err="1"/>
              <a:t>bir</a:t>
            </a:r>
            <a:r>
              <a:rPr lang="en-US" sz="1200" dirty="0"/>
              <a:t> </a:t>
            </a:r>
            <a:r>
              <a:rPr lang="en-US" sz="1200" dirty="0" err="1"/>
              <a:t>kampanya</a:t>
            </a:r>
            <a:r>
              <a:rPr lang="en-US" sz="1200" dirty="0"/>
              <a:t> </a:t>
            </a:r>
            <a:r>
              <a:rPr lang="en-US" sz="1200" dirty="0" err="1"/>
              <a:t>başlatarak</a:t>
            </a:r>
            <a:r>
              <a:rPr lang="en-US" sz="1200" dirty="0"/>
              <a:t>, </a:t>
            </a:r>
            <a:r>
              <a:rPr lang="en-US" sz="1200" dirty="0" err="1"/>
              <a:t>büyük</a:t>
            </a:r>
            <a:r>
              <a:rPr lang="en-US" sz="1200" dirty="0"/>
              <a:t> </a:t>
            </a:r>
            <a:r>
              <a:rPr lang="en-US" sz="1200" dirty="0" err="1"/>
              <a:t>bir</a:t>
            </a:r>
            <a:r>
              <a:rPr lang="en-US" sz="1200" dirty="0"/>
              <a:t> </a:t>
            </a:r>
            <a:r>
              <a:rPr lang="en-US" sz="1200" dirty="0" err="1"/>
              <a:t>sosyal</a:t>
            </a:r>
            <a:r>
              <a:rPr lang="en-US" sz="1200" dirty="0"/>
              <a:t> </a:t>
            </a:r>
            <a:r>
              <a:rPr lang="en-US" sz="1200" dirty="0" err="1"/>
              <a:t>sorumluluk</a:t>
            </a:r>
            <a:r>
              <a:rPr lang="en-US" sz="1200" dirty="0"/>
              <a:t> </a:t>
            </a:r>
            <a:r>
              <a:rPr lang="en-US" sz="1200" dirty="0" err="1"/>
              <a:t>projesine</a:t>
            </a:r>
            <a:r>
              <a:rPr lang="en-US" sz="1200" dirty="0"/>
              <a:t> </a:t>
            </a:r>
            <a:r>
              <a:rPr lang="en-US" sz="1200" dirty="0" err="1"/>
              <a:t>imza</a:t>
            </a:r>
            <a:r>
              <a:rPr lang="en-US" sz="1200" dirty="0"/>
              <a:t> </a:t>
            </a:r>
            <a:r>
              <a:rPr lang="en-US" sz="1200" dirty="0" err="1"/>
              <a:t>attığı</a:t>
            </a:r>
            <a:r>
              <a:rPr lang="en-US" sz="1200" dirty="0"/>
              <a:t> </a:t>
            </a:r>
            <a:r>
              <a:rPr lang="en-US" sz="1200" dirty="0" err="1"/>
              <a:t>için</a:t>
            </a:r>
            <a:r>
              <a:rPr lang="en-US" sz="1200" dirty="0"/>
              <a:t> </a:t>
            </a:r>
            <a:r>
              <a:rPr lang="en-US" sz="1200" dirty="0" err="1"/>
              <a:t>Okul</a:t>
            </a:r>
            <a:r>
              <a:rPr lang="en-US" sz="1200" dirty="0"/>
              <a:t> </a:t>
            </a:r>
            <a:r>
              <a:rPr lang="en-US" sz="1200" dirty="0" err="1"/>
              <a:t>Aile</a:t>
            </a:r>
            <a:r>
              <a:rPr lang="en-US" sz="1200" dirty="0"/>
              <a:t> </a:t>
            </a:r>
            <a:r>
              <a:rPr lang="en-US" sz="1200" dirty="0" err="1"/>
              <a:t>Birliği</a:t>
            </a:r>
            <a:r>
              <a:rPr lang="en-US" sz="1200" dirty="0"/>
              <a:t> </a:t>
            </a:r>
            <a:r>
              <a:rPr lang="en-US" sz="1200" dirty="0" err="1"/>
              <a:t>Başkanı</a:t>
            </a:r>
            <a:r>
              <a:rPr lang="en-US" sz="1200" dirty="0"/>
              <a:t> Emre Serdar </a:t>
            </a:r>
            <a:r>
              <a:rPr lang="en-US" sz="1200" dirty="0" err="1"/>
              <a:t>ve</a:t>
            </a:r>
            <a:r>
              <a:rPr lang="en-US" sz="1200" dirty="0"/>
              <a:t> </a:t>
            </a:r>
            <a:r>
              <a:rPr lang="en-US" sz="1200" dirty="0" err="1"/>
              <a:t>velilerine</a:t>
            </a:r>
            <a:r>
              <a:rPr lang="en-US" sz="1200" dirty="0"/>
              <a:t> </a:t>
            </a:r>
            <a:r>
              <a:rPr lang="en-US" sz="1200" dirty="0" err="1"/>
              <a:t>teşekkür</a:t>
            </a:r>
            <a:r>
              <a:rPr lang="en-US" sz="1200" dirty="0"/>
              <a:t> </a:t>
            </a:r>
            <a:r>
              <a:rPr lang="en-US" sz="1200" dirty="0" err="1"/>
              <a:t>etti</a:t>
            </a:r>
            <a:r>
              <a:rPr lang="en-US" sz="1200" dirty="0"/>
              <a:t>. </a:t>
            </a:r>
            <a:r>
              <a:rPr lang="en-US" sz="1200" dirty="0" err="1"/>
              <a:t>Sakarya</a:t>
            </a:r>
            <a:r>
              <a:rPr lang="en-US" sz="1200" dirty="0"/>
              <a:t> </a:t>
            </a:r>
            <a:r>
              <a:rPr lang="en-US" sz="1200" dirty="0" err="1"/>
              <a:t>Doğa</a:t>
            </a:r>
            <a:r>
              <a:rPr lang="en-US" sz="1200" dirty="0"/>
              <a:t> </a:t>
            </a:r>
            <a:r>
              <a:rPr lang="en-US" sz="1200" dirty="0" err="1"/>
              <a:t>Koleji</a:t>
            </a:r>
            <a:r>
              <a:rPr lang="en-US" sz="1200" dirty="0"/>
              <a:t> </a:t>
            </a:r>
            <a:r>
              <a:rPr lang="en-US" sz="1200" dirty="0" err="1"/>
              <a:t>Okul</a:t>
            </a:r>
            <a:r>
              <a:rPr lang="en-US" sz="1200" dirty="0"/>
              <a:t> </a:t>
            </a:r>
            <a:r>
              <a:rPr lang="en-US" sz="1200" dirty="0" err="1"/>
              <a:t>Aile</a:t>
            </a:r>
            <a:r>
              <a:rPr lang="en-US" sz="1200" dirty="0"/>
              <a:t> </a:t>
            </a:r>
            <a:r>
              <a:rPr lang="en-US" sz="1200" dirty="0" err="1"/>
              <a:t>Birliği</a:t>
            </a:r>
            <a:r>
              <a:rPr lang="en-US" sz="1200" dirty="0"/>
              <a:t> </a:t>
            </a:r>
            <a:r>
              <a:rPr lang="en-US" sz="1200" dirty="0" err="1"/>
              <a:t>Başkanı</a:t>
            </a:r>
            <a:r>
              <a:rPr lang="en-US" sz="1200" dirty="0"/>
              <a:t> Emre </a:t>
            </a:r>
            <a:r>
              <a:rPr lang="en-US" sz="1200" dirty="0" err="1"/>
              <a:t>Serdar'da</a:t>
            </a:r>
            <a:r>
              <a:rPr lang="en-US" sz="1200" dirty="0"/>
              <a:t>, </a:t>
            </a:r>
            <a:r>
              <a:rPr lang="en-US" sz="1200" dirty="0" err="1"/>
              <a:t>düzenledikleri</a:t>
            </a:r>
            <a:r>
              <a:rPr lang="en-US" sz="1200" dirty="0"/>
              <a:t> </a:t>
            </a:r>
            <a:r>
              <a:rPr lang="en-US" sz="1200" dirty="0" err="1"/>
              <a:t>kampanyaya</a:t>
            </a:r>
            <a:r>
              <a:rPr lang="en-US" sz="1200" dirty="0"/>
              <a:t> </a:t>
            </a:r>
            <a:r>
              <a:rPr lang="en-US" sz="1200" dirty="0" err="1"/>
              <a:t>destek</a:t>
            </a:r>
            <a:r>
              <a:rPr lang="en-US" sz="1200" dirty="0"/>
              <a:t> </a:t>
            </a:r>
            <a:r>
              <a:rPr lang="en-US" sz="1200" dirty="0" err="1"/>
              <a:t>verdiği</a:t>
            </a:r>
            <a:r>
              <a:rPr lang="en-US" sz="1200" dirty="0"/>
              <a:t> </a:t>
            </a:r>
            <a:r>
              <a:rPr lang="en-US" sz="1200" dirty="0" err="1"/>
              <a:t>için</a:t>
            </a:r>
            <a:r>
              <a:rPr lang="en-US" sz="1200" dirty="0"/>
              <a:t> </a:t>
            </a:r>
            <a:r>
              <a:rPr lang="en-US" sz="1200" dirty="0" err="1"/>
              <a:t>okul</a:t>
            </a:r>
            <a:r>
              <a:rPr lang="en-US" sz="1200" dirty="0"/>
              <a:t> </a:t>
            </a:r>
            <a:r>
              <a:rPr lang="en-US" sz="1200" dirty="0" err="1"/>
              <a:t>idaresi</a:t>
            </a:r>
            <a:r>
              <a:rPr lang="en-US" sz="1200" dirty="0"/>
              <a:t> </a:t>
            </a:r>
            <a:r>
              <a:rPr lang="en-US" sz="1200" dirty="0" err="1"/>
              <a:t>ve</a:t>
            </a:r>
            <a:r>
              <a:rPr lang="en-US" sz="1200" dirty="0"/>
              <a:t> </a:t>
            </a:r>
            <a:r>
              <a:rPr lang="en-US" sz="1200" dirty="0" err="1"/>
              <a:t>okul</a:t>
            </a:r>
            <a:r>
              <a:rPr lang="en-US" sz="1200" dirty="0"/>
              <a:t> </a:t>
            </a:r>
            <a:r>
              <a:rPr lang="en-US" sz="1200" dirty="0" err="1"/>
              <a:t>velilerine</a:t>
            </a:r>
            <a:r>
              <a:rPr lang="en-US" sz="1200" dirty="0"/>
              <a:t> </a:t>
            </a:r>
            <a:r>
              <a:rPr lang="en-US" sz="1200" dirty="0" err="1"/>
              <a:t>teşekkür</a:t>
            </a:r>
            <a:r>
              <a:rPr lang="en-US" sz="1200" dirty="0"/>
              <a:t> </a:t>
            </a:r>
            <a:r>
              <a:rPr lang="en-US" sz="1200" dirty="0" err="1"/>
              <a:t>etti</a:t>
            </a:r>
            <a:r>
              <a:rPr lang="en-US" sz="1200" dirty="0"/>
              <a:t>. </a:t>
            </a:r>
            <a:r>
              <a:rPr lang="en-US" sz="1200" dirty="0" err="1"/>
              <a:t>Gecede</a:t>
            </a:r>
            <a:r>
              <a:rPr lang="en-US" sz="1200" dirty="0"/>
              <a:t>; </a:t>
            </a:r>
            <a:r>
              <a:rPr lang="en-US" sz="1200" dirty="0" err="1"/>
              <a:t>Grup</a:t>
            </a:r>
            <a:r>
              <a:rPr lang="en-US" sz="1200" dirty="0"/>
              <a:t> </a:t>
            </a:r>
            <a:r>
              <a:rPr lang="en-US" sz="1200" dirty="0" err="1"/>
              <a:t>Efsun</a:t>
            </a:r>
            <a:r>
              <a:rPr lang="en-US" sz="1200" dirty="0"/>
              <a:t> </a:t>
            </a:r>
            <a:r>
              <a:rPr lang="en-US" sz="1200" dirty="0" err="1"/>
              <a:t>şarkılarıyla</a:t>
            </a:r>
            <a:r>
              <a:rPr lang="en-US" sz="1200" dirty="0"/>
              <a:t>, </a:t>
            </a:r>
            <a:r>
              <a:rPr lang="en-US" sz="1200" dirty="0" err="1"/>
              <a:t>geceye</a:t>
            </a:r>
            <a:r>
              <a:rPr lang="en-US" sz="1200" dirty="0"/>
              <a:t> </a:t>
            </a:r>
            <a:r>
              <a:rPr lang="en-US" sz="1200" dirty="0" err="1"/>
              <a:t>katılan</a:t>
            </a:r>
            <a:r>
              <a:rPr lang="en-US" sz="1200" dirty="0"/>
              <a:t> </a:t>
            </a:r>
            <a:r>
              <a:rPr lang="en-US" sz="1200" dirty="0" err="1"/>
              <a:t>öğretmen</a:t>
            </a:r>
            <a:r>
              <a:rPr lang="en-US" sz="1200" dirty="0"/>
              <a:t> </a:t>
            </a:r>
            <a:r>
              <a:rPr lang="en-US" sz="1200" dirty="0" err="1"/>
              <a:t>ve</a:t>
            </a:r>
            <a:r>
              <a:rPr lang="en-US" sz="1200" dirty="0"/>
              <a:t> </a:t>
            </a:r>
            <a:r>
              <a:rPr lang="en-US" sz="1200" dirty="0" err="1"/>
              <a:t>velilerine</a:t>
            </a:r>
            <a:r>
              <a:rPr lang="en-US" sz="1200" dirty="0"/>
              <a:t> </a:t>
            </a:r>
            <a:r>
              <a:rPr lang="en-US" sz="1200" dirty="0" err="1"/>
              <a:t>güzel</a:t>
            </a:r>
            <a:r>
              <a:rPr lang="en-US" sz="1200" dirty="0"/>
              <a:t> </a:t>
            </a:r>
            <a:r>
              <a:rPr lang="en-US" sz="1200" dirty="0" err="1"/>
              <a:t>bir</a:t>
            </a:r>
            <a:r>
              <a:rPr lang="en-US" sz="1200" dirty="0"/>
              <a:t> </a:t>
            </a:r>
            <a:r>
              <a:rPr lang="en-US" sz="1200" dirty="0" err="1"/>
              <a:t>gece</a:t>
            </a:r>
            <a:r>
              <a:rPr lang="en-US" sz="1200" dirty="0"/>
              <a:t> </a:t>
            </a:r>
            <a:r>
              <a:rPr lang="en-US" sz="1200" dirty="0" err="1"/>
              <a:t>yaşattı</a:t>
            </a:r>
            <a:r>
              <a:rPr lang="en-US" sz="1200" dirty="0"/>
              <a:t>.</a:t>
            </a:r>
          </a:p>
          <a:p>
            <a:r>
              <a:rPr lang="en-US" sz="1100" dirty="0"/>
              <a:t/>
            </a:r>
            <a:br>
              <a:rPr lang="en-US" sz="1100" dirty="0"/>
            </a:br>
            <a:endParaRPr lang="en-US" sz="1100" dirty="0"/>
          </a:p>
        </p:txBody>
      </p:sp>
    </p:spTree>
    <p:extLst>
      <p:ext uri="{BB962C8B-B14F-4D97-AF65-F5344CB8AC3E}">
        <p14:creationId xmlns:p14="http://schemas.microsoft.com/office/powerpoint/2010/main" xmlns="" val="41563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Resim 3">
            <a:extLst>
              <a:ext uri="{FF2B5EF4-FFF2-40B4-BE49-F238E27FC236}">
                <a16:creationId xmlns:a16="http://schemas.microsoft.com/office/drawing/2014/main" xmlns="" id="{DC7E0A6C-88B0-4D1F-AD2D-01561D2F155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4023" y="2811104"/>
            <a:ext cx="3366480" cy="2247125"/>
          </a:xfrm>
          <a:prstGeom prst="rect">
            <a:avLst/>
          </a:prstGeom>
        </p:spPr>
      </p:pic>
      <p:sp>
        <p:nvSpPr>
          <p:cNvPr id="3" name="İçerik Yer Tutucusu 2">
            <a:extLst>
              <a:ext uri="{FF2B5EF4-FFF2-40B4-BE49-F238E27FC236}">
                <a16:creationId xmlns:a16="http://schemas.microsoft.com/office/drawing/2014/main" xmlns="" id="{A83BF05C-7064-4163-9B33-FB7315266969}"/>
              </a:ext>
            </a:extLst>
          </p:cNvPr>
          <p:cNvSpPr>
            <a:spLocks noGrp="1"/>
          </p:cNvSpPr>
          <p:nvPr>
            <p:ph idx="1"/>
          </p:nvPr>
        </p:nvSpPr>
        <p:spPr>
          <a:xfrm>
            <a:off x="4955354" y="2682433"/>
            <a:ext cx="6282169" cy="3215749"/>
          </a:xfrm>
        </p:spPr>
        <p:txBody>
          <a:bodyPr>
            <a:normAutofit/>
          </a:bodyPr>
          <a:lstStyle/>
          <a:p>
            <a:pPr marL="0" indent="0">
              <a:buNone/>
            </a:pPr>
            <a:r>
              <a:rPr lang="tr-TR" sz="2400"/>
              <a:t>                                     </a:t>
            </a:r>
          </a:p>
          <a:p>
            <a:pPr marL="0" indent="0">
              <a:buNone/>
            </a:pPr>
            <a:endParaRPr lang="tr-TR" sz="2400"/>
          </a:p>
          <a:p>
            <a:pPr marL="0" indent="0">
              <a:buNone/>
            </a:pPr>
            <a:endParaRPr lang="tr-TR" sz="2400"/>
          </a:p>
          <a:p>
            <a:pPr marL="0" indent="0">
              <a:buNone/>
            </a:pPr>
            <a:endParaRPr lang="tr-TR" sz="2400"/>
          </a:p>
          <a:p>
            <a:pPr marL="0" indent="0">
              <a:buNone/>
            </a:pPr>
            <a:r>
              <a:rPr lang="tr-TR" sz="2400">
                <a:latin typeface="Algerian" panose="04020705040A02060702" pitchFamily="82" charset="0"/>
              </a:rPr>
              <a:t>                 KOMŞU OKULLAR</a:t>
            </a:r>
          </a:p>
        </p:txBody>
      </p:sp>
    </p:spTree>
    <p:extLst>
      <p:ext uri="{BB962C8B-B14F-4D97-AF65-F5344CB8AC3E}">
        <p14:creationId xmlns:p14="http://schemas.microsoft.com/office/powerpoint/2010/main" xmlns="" val="3971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1044</Words>
  <Application>Microsoft Office PowerPoint</Application>
  <PresentationFormat>Özel</PresentationFormat>
  <Paragraphs>121</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Office Teması</vt:lpstr>
      <vt:lpstr>Okulun sosyal çevresi, komşu okullar, muhtarlık, cami, üniversiteler/fakülteler, müftülükler, sivil toplum kuruluşları, yerel yönetimler vb. resmi ve özel kurum ve kuruluşlarla işbirliği ve bu kapsamda yapılabilecek çalışmaların kapsamı ve uygulanması üzerine müzakereler </vt:lpstr>
      <vt:lpstr>Slayt 2</vt:lpstr>
      <vt:lpstr>Slayt 3</vt:lpstr>
      <vt:lpstr>Slayt 4</vt:lpstr>
      <vt:lpstr>Slayt 5</vt:lpstr>
      <vt:lpstr>        Yapılabinilecek Etkinlikler</vt:lpstr>
      <vt:lpstr>Slayt 7</vt:lpstr>
      <vt:lpstr>OKUL AİLE BİRLİKLERİ İLE YAPILAN ÖRNEK PROJELER</vt:lpstr>
      <vt:lpstr>Slayt 9</vt:lpstr>
      <vt:lpstr>İLÇEMİZDE İMAM HATİP ORTAOKULU –  İMAM HATİP LİSESİ</vt:lpstr>
      <vt:lpstr> KOMŞU OKULLARLA YAPILACAK PROJENİN AMAÇLARI</vt:lpstr>
      <vt:lpstr>KOMŞU OKULLARLA YAPILABİLİNECEK ÇALIŞMALAR</vt:lpstr>
      <vt:lpstr>                     ÖRNEK PROJELER</vt:lpstr>
      <vt:lpstr> Mutlu Duvarlar, Mutlu Okullar </vt:lpstr>
      <vt:lpstr>           ÜNİVERSİTE VE FAKÜLTELER</vt:lpstr>
      <vt:lpstr>Slayt 16</vt:lpstr>
      <vt:lpstr>Slayt 17</vt:lpstr>
      <vt:lpstr>        Üniversite ve Fakültelerle Yapılabilinecek Çalışmalar</vt:lpstr>
      <vt:lpstr>Slayt 19</vt:lpstr>
      <vt:lpstr>Slayt 20</vt:lpstr>
      <vt:lpstr>Okul yazar buluşmaları kapsamında eğitimci yazar Mikail Okumuş, Midyat Anadolu İmam Hatip Lisesi öğrencileriyle bir araya geldi. </vt:lpstr>
      <vt:lpstr> </vt:lpstr>
      <vt:lpstr>Slayt 23</vt:lpstr>
      <vt:lpstr>Slayt 24</vt:lpstr>
      <vt:lpstr>Slayt 25</vt:lpstr>
      <vt:lpstr>Slayt 26</vt:lpstr>
      <vt:lpstr>YEREL YÖNETİMLER</vt:lpstr>
      <vt:lpstr>Slayt 28</vt:lpstr>
      <vt:lpstr>Slayt 29</vt:lpstr>
      <vt:lpstr>Toplumun yerel nitelikteki ihtiyaçlarını karşılama amacı olan yerel yönetimlerin başında belediyeler gelir</vt:lpstr>
      <vt:lpstr>Slayt 31</vt:lpstr>
      <vt:lpstr>Selçuklu'da eğitime okul desteği!</vt:lpstr>
      <vt:lpstr>Slayt 33</vt:lpstr>
      <vt:lpstr>Slayt 34</vt:lpstr>
      <vt:lpstr>Müftülük ve Milli Eğitim ele ele: Okul-cami bütünleşmesi projesi!</vt:lpstr>
      <vt:lpstr>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Okulun sosyal çevresi, komşu okullar, muhtarlık, cami, üniversiteler/fakülteler, müftülükler, sivil toplum kuruluşları, yerel yönetimler vb. resmi ve özel kurum ve kuruluşlarla işbirliği ve bu kapsamda yapılabilecek çalışmaların kapsamı ve uygulanması üzerine müzakereler </dc:title>
  <dc:creator>Aysel DAVRAN</dc:creator>
  <cp:lastModifiedBy>mehmet</cp:lastModifiedBy>
  <cp:revision>8</cp:revision>
  <dcterms:created xsi:type="dcterms:W3CDTF">2018-12-25T10:25:28Z</dcterms:created>
  <dcterms:modified xsi:type="dcterms:W3CDTF">2018-12-28T10:30:41Z</dcterms:modified>
</cp:coreProperties>
</file>